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9"/>
  </p:notesMasterIdLst>
  <p:handoutMasterIdLst>
    <p:handoutMasterId r:id="rId20"/>
  </p:handoutMasterIdLst>
  <p:sldIdLst>
    <p:sldId id="297" r:id="rId3"/>
    <p:sldId id="347" r:id="rId4"/>
    <p:sldId id="348" r:id="rId5"/>
    <p:sldId id="349" r:id="rId6"/>
    <p:sldId id="350" r:id="rId7"/>
    <p:sldId id="351" r:id="rId8"/>
    <p:sldId id="352" r:id="rId9"/>
    <p:sldId id="355" r:id="rId10"/>
    <p:sldId id="356" r:id="rId11"/>
    <p:sldId id="357" r:id="rId12"/>
    <p:sldId id="366" r:id="rId13"/>
    <p:sldId id="365" r:id="rId14"/>
    <p:sldId id="363" r:id="rId15"/>
    <p:sldId id="364" r:id="rId16"/>
    <p:sldId id="358" r:id="rId17"/>
    <p:sldId id="35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ight, Aubrey" initials="KA" lastIdx="1" clrIdx="0">
    <p:extLst>
      <p:ext uri="{19B8F6BF-5375-455C-9EA6-DF929625EA0E}">
        <p15:presenceInfo xmlns:p15="http://schemas.microsoft.com/office/powerpoint/2012/main" userId="S::knighta@vt.edu::3b65d462-fddb-4e73-86a3-ce6b79abda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858"/>
    <a:srgbClr val="772139"/>
    <a:srgbClr val="E87722"/>
    <a:srgbClr val="E5E1E6"/>
    <a:srgbClr val="508590"/>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2"/>
    <p:restoredTop sz="82614"/>
  </p:normalViewPr>
  <p:slideViewPr>
    <p:cSldViewPr>
      <p:cViewPr varScale="1">
        <p:scale>
          <a:sx n="89" d="100"/>
          <a:sy n="89" d="100"/>
        </p:scale>
        <p:origin x="2208"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11T17:44:09.941"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49A8D0-CD79-F542-BEC1-7F3B38161E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0B2D5C7-05A6-3940-9A13-3B12AB597A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148069-8395-D344-B4F1-CA8735E2B49F}" type="datetimeFigureOut">
              <a:rPr lang="en-US" smtClean="0"/>
              <a:t>3/8/2024</a:t>
            </a:fld>
            <a:endParaRPr lang="en-US" dirty="0"/>
          </a:p>
        </p:txBody>
      </p:sp>
      <p:sp>
        <p:nvSpPr>
          <p:cNvPr id="4" name="Footer Placeholder 3">
            <a:extLst>
              <a:ext uri="{FF2B5EF4-FFF2-40B4-BE49-F238E27FC236}">
                <a16:creationId xmlns:a16="http://schemas.microsoft.com/office/drawing/2014/main" id="{5E67E7D6-3D7D-5A45-A68B-8926EF2E19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D14A9C4-E25E-1E4E-ACE5-DDDCA11193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4F514-E6ED-1E43-9A72-0E6D4013C803}" type="slidenum">
              <a:rPr lang="en-US" smtClean="0"/>
              <a:t>‹#›</a:t>
            </a:fld>
            <a:endParaRPr lang="en-US" dirty="0"/>
          </a:p>
        </p:txBody>
      </p:sp>
    </p:spTree>
    <p:extLst>
      <p:ext uri="{BB962C8B-B14F-4D97-AF65-F5344CB8AC3E}">
        <p14:creationId xmlns:p14="http://schemas.microsoft.com/office/powerpoint/2010/main" val="444975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36D37-9A8F-514B-99C9-EA9626D557A9}" type="datetimeFigureOut">
              <a:rPr lang="en-US" smtClean="0"/>
              <a:t>3/8/2024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A3F8E-CD6B-2E46-88AC-C5DDDE9CEF5E}" type="slidenum">
              <a:rPr lang="en-US" smtClean="0"/>
              <a:t>‹#›</a:t>
            </a:fld>
            <a:endParaRPr lang="en-US" dirty="0"/>
          </a:p>
        </p:txBody>
      </p:sp>
    </p:spTree>
    <p:extLst>
      <p:ext uri="{BB962C8B-B14F-4D97-AF65-F5344CB8AC3E}">
        <p14:creationId xmlns:p14="http://schemas.microsoft.com/office/powerpoint/2010/main" val="400942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A3F8E-CD6B-2E46-88AC-C5DDDE9CEF5E}" type="slidenum">
              <a:rPr lang="en-US" smtClean="0"/>
              <a:t>1</a:t>
            </a:fld>
            <a:endParaRPr lang="en-US" dirty="0"/>
          </a:p>
        </p:txBody>
      </p:sp>
    </p:spTree>
    <p:extLst>
      <p:ext uri="{BB962C8B-B14F-4D97-AF65-F5344CB8AC3E}">
        <p14:creationId xmlns:p14="http://schemas.microsoft.com/office/powerpoint/2010/main" val="19879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A3F8E-CD6B-2E46-88AC-C5DDDE9CEF5E}" type="slidenum">
              <a:rPr lang="en-US" smtClean="0"/>
              <a:t>8</a:t>
            </a:fld>
            <a:endParaRPr lang="en-US" dirty="0"/>
          </a:p>
        </p:txBody>
      </p:sp>
    </p:spTree>
    <p:extLst>
      <p:ext uri="{BB962C8B-B14F-4D97-AF65-F5344CB8AC3E}">
        <p14:creationId xmlns:p14="http://schemas.microsoft.com/office/powerpoint/2010/main" val="394899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A3F8E-CD6B-2E46-88AC-C5DDDE9CEF5E}" type="slidenum">
              <a:rPr lang="en-US" smtClean="0"/>
              <a:t>9</a:t>
            </a:fld>
            <a:endParaRPr lang="en-US" dirty="0"/>
          </a:p>
        </p:txBody>
      </p:sp>
    </p:spTree>
    <p:extLst>
      <p:ext uri="{BB962C8B-B14F-4D97-AF65-F5344CB8AC3E}">
        <p14:creationId xmlns:p14="http://schemas.microsoft.com/office/powerpoint/2010/main" val="3027205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0DDD3B-FFB3-45B5-BF4D-61770B16F7E5}"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15AB01-C250-49C8-BCF1-391091B795AF}" type="slidenum">
              <a:rPr lang="en-US" smtClean="0"/>
              <a:t>‹#›</a:t>
            </a:fld>
            <a:endParaRPr lang="en-US" dirty="0"/>
          </a:p>
        </p:txBody>
      </p:sp>
      <p:pic>
        <p:nvPicPr>
          <p:cNvPr id="7" name="Picture 6" descr="VT3309_630559-resized.jpg"/>
          <p:cNvPicPr>
            <a:picLocks noChangeAspect="1"/>
          </p:cNvPicPr>
          <p:nvPr/>
        </p:nvPicPr>
        <p:blipFill>
          <a:blip r:embed="rId2"/>
          <a:srcRect l="2431" r="5322"/>
          <a:stretch>
            <a:fillRect/>
          </a:stretch>
        </p:blipFill>
        <p:spPr>
          <a:xfrm>
            <a:off x="-304800" y="0"/>
            <a:ext cx="9525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948" y="6324600"/>
            <a:ext cx="2916690" cy="3664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01C8-FF73-E241-9A45-59C95512A041}"/>
              </a:ext>
            </a:extLst>
          </p:cNvPr>
          <p:cNvSpPr>
            <a:spLocks noGrp="1"/>
          </p:cNvSpPr>
          <p:nvPr>
            <p:ph type="title"/>
          </p:nvPr>
        </p:nvSpPr>
        <p:spPr>
          <a:xfrm>
            <a:off x="1524000" y="1709738"/>
            <a:ext cx="6986588"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C429A13-735C-9145-85B3-9701B74F94A0}"/>
              </a:ext>
            </a:extLst>
          </p:cNvPr>
          <p:cNvSpPr>
            <a:spLocks noGrp="1"/>
          </p:cNvSpPr>
          <p:nvPr>
            <p:ph type="body" idx="1"/>
          </p:nvPr>
        </p:nvSpPr>
        <p:spPr>
          <a:xfrm>
            <a:off x="1524000" y="4589463"/>
            <a:ext cx="69865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4106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082D7-2AB3-BF46-85B4-7C7F80F4A472}"/>
              </a:ext>
            </a:extLst>
          </p:cNvPr>
          <p:cNvSpPr>
            <a:spLocks noGrp="1"/>
          </p:cNvSpPr>
          <p:nvPr>
            <p:ph sz="half" idx="1"/>
          </p:nvPr>
        </p:nvSpPr>
        <p:spPr>
          <a:xfrm>
            <a:off x="1524000" y="1825625"/>
            <a:ext cx="3581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BCCC40-277A-0043-AD62-36EA35025A3B}"/>
              </a:ext>
            </a:extLst>
          </p:cNvPr>
          <p:cNvSpPr>
            <a:spLocks noGrp="1"/>
          </p:cNvSpPr>
          <p:nvPr>
            <p:ph sz="half" idx="2"/>
          </p:nvPr>
        </p:nvSpPr>
        <p:spPr>
          <a:xfrm>
            <a:off x="5105400" y="1825625"/>
            <a:ext cx="34099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DE9722D-63FC-5349-8518-5A7A345A88F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479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BF5C9D-18E3-974D-8FA5-B4A7C8E0EED0}"/>
              </a:ext>
            </a:extLst>
          </p:cNvPr>
          <p:cNvSpPr>
            <a:spLocks noGrp="1"/>
          </p:cNvSpPr>
          <p:nvPr>
            <p:ph type="body" idx="1"/>
          </p:nvPr>
        </p:nvSpPr>
        <p:spPr>
          <a:xfrm>
            <a:off x="1524000" y="1681163"/>
            <a:ext cx="3505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5084B9-C25F-EC47-885E-F23F19AC6026}"/>
              </a:ext>
            </a:extLst>
          </p:cNvPr>
          <p:cNvSpPr>
            <a:spLocks noGrp="1"/>
          </p:cNvSpPr>
          <p:nvPr>
            <p:ph sz="half" idx="2"/>
          </p:nvPr>
        </p:nvSpPr>
        <p:spPr>
          <a:xfrm>
            <a:off x="1524000" y="2505075"/>
            <a:ext cx="3505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EAEB56-9DFC-E94F-89A4-8A97D0A1009B}"/>
              </a:ext>
            </a:extLst>
          </p:cNvPr>
          <p:cNvSpPr>
            <a:spLocks noGrp="1"/>
          </p:cNvSpPr>
          <p:nvPr>
            <p:ph type="body" sz="quarter" idx="3"/>
          </p:nvPr>
        </p:nvSpPr>
        <p:spPr>
          <a:xfrm>
            <a:off x="5029200" y="1681163"/>
            <a:ext cx="3487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D9E60-E2F3-3B43-9123-B0CCCEEE9147}"/>
              </a:ext>
            </a:extLst>
          </p:cNvPr>
          <p:cNvSpPr>
            <a:spLocks noGrp="1"/>
          </p:cNvSpPr>
          <p:nvPr>
            <p:ph sz="quarter" idx="4"/>
          </p:nvPr>
        </p:nvSpPr>
        <p:spPr>
          <a:xfrm>
            <a:off x="5029200" y="2505075"/>
            <a:ext cx="34877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24903ADD-77E8-834D-B1E6-EB4935BA55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225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713578-D877-5648-A9AA-2ADE3D40B7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5913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05F8E9-ED23-AC4B-BB1E-D93C21DB0B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535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lstStyle>
            <a:lvl1pPr>
              <a:defRPr baseline="0">
                <a:solidFill>
                  <a:srgbClr val="1B3858"/>
                </a:solidFill>
              </a:defRPr>
            </a:lvl1pPr>
          </a:lstStyle>
          <a:p>
            <a:r>
              <a:rPr lang="en-US" dirty="0"/>
              <a:t>Click to edit Master title style</a:t>
            </a:r>
          </a:p>
        </p:txBody>
      </p:sp>
      <p:sp>
        <p:nvSpPr>
          <p:cNvPr id="3" name="Content Placeholder 2"/>
          <p:cNvSpPr>
            <a:spLocks noGrp="1"/>
          </p:cNvSpPr>
          <p:nvPr>
            <p:ph idx="1"/>
          </p:nvPr>
        </p:nvSpPr>
        <p:spPr>
          <a:xfrm>
            <a:off x="990600" y="1600200"/>
            <a:ext cx="8001000" cy="4525963"/>
          </a:xfrm>
        </p:spPr>
        <p:txBody>
          <a:bodyPr/>
          <a:lstStyle>
            <a:lvl1pPr>
              <a:defRPr baseline="0">
                <a:solidFill>
                  <a:srgbClr val="1B3858"/>
                </a:solidFill>
              </a:defRPr>
            </a:lvl1pPr>
            <a:lvl2pPr>
              <a:defRPr baseline="0">
                <a:solidFill>
                  <a:srgbClr val="1B3858"/>
                </a:solidFill>
              </a:defRPr>
            </a:lvl2pPr>
            <a:lvl3pPr>
              <a:defRPr baseline="0">
                <a:solidFill>
                  <a:srgbClr val="1B3858"/>
                </a:solidFill>
              </a:defRPr>
            </a:lvl3pPr>
            <a:lvl4pPr>
              <a:defRPr baseline="0">
                <a:solidFill>
                  <a:srgbClr val="1B3858"/>
                </a:solidFill>
              </a:defRPr>
            </a:lvl4pPr>
            <a:lvl5pPr>
              <a:defRPr baseline="0">
                <a:solidFill>
                  <a:srgbClr val="1B3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VT3309_630559-resized.jpg"/>
          <p:cNvPicPr>
            <a:picLocks noChangeAspect="1"/>
          </p:cNvPicPr>
          <p:nvPr/>
        </p:nvPicPr>
        <p:blipFill>
          <a:blip r:embed="rId2"/>
          <a:srcRect l="2431" r="87975"/>
          <a:stretch>
            <a:fillRect/>
          </a:stretch>
        </p:blipFill>
        <p:spPr>
          <a:xfrm>
            <a:off x="0" y="0"/>
            <a:ext cx="990600" cy="685800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6172244"/>
            <a:ext cx="3276600" cy="4116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399" y="4406900"/>
            <a:ext cx="7199314"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295399" y="2906713"/>
            <a:ext cx="71993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VT3309_630559-resized.jpg"/>
          <p:cNvPicPr>
            <a:picLocks noChangeAspect="1"/>
          </p:cNvPicPr>
          <p:nvPr/>
        </p:nvPicPr>
        <p:blipFill>
          <a:blip r:embed="rId2"/>
          <a:srcRect l="2431" r="87975"/>
          <a:stretch>
            <a:fillRect/>
          </a:stretch>
        </p:blipFill>
        <p:spPr>
          <a:xfrm>
            <a:off x="0" y="0"/>
            <a:ext cx="990600" cy="6858000"/>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6172244"/>
            <a:ext cx="3276600" cy="4116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1143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VT3309_630559-resized.jpg"/>
          <p:cNvPicPr>
            <a:picLocks noChangeAspect="1"/>
          </p:cNvPicPr>
          <p:nvPr/>
        </p:nvPicPr>
        <p:blipFill>
          <a:blip r:embed="rId2"/>
          <a:srcRect l="2431" r="87975"/>
          <a:stretch>
            <a:fillRect/>
          </a:stretch>
        </p:blipFill>
        <p:spPr>
          <a:xfrm>
            <a:off x="0" y="0"/>
            <a:ext cx="990600" cy="6858000"/>
          </a:xfrm>
          <a:prstGeom prst="rect">
            <a:avLst/>
          </a:prstGeom>
        </p:spPr>
      </p:pic>
      <p:pic>
        <p:nvPicPr>
          <p:cNvPr id="9" name="Content Placeholder 3">
            <a:extLst>
              <a:ext uri="{FF2B5EF4-FFF2-40B4-BE49-F238E27FC236}">
                <a16:creationId xmlns:a16="http://schemas.microsoft.com/office/drawing/2014/main" id="{0F6DD793-28DD-5C41-AD17-DC418BED0D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8800" y="6172244"/>
            <a:ext cx="3276600" cy="4116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38236" y="1535113"/>
            <a:ext cx="3738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38236" y="2174875"/>
            <a:ext cx="3738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VT3309_630559-resized.jpg"/>
          <p:cNvPicPr>
            <a:picLocks noChangeAspect="1"/>
          </p:cNvPicPr>
          <p:nvPr/>
        </p:nvPicPr>
        <p:blipFill>
          <a:blip r:embed="rId2"/>
          <a:srcRect l="2431" r="87975"/>
          <a:stretch>
            <a:fillRect/>
          </a:stretch>
        </p:blipFill>
        <p:spPr>
          <a:xfrm>
            <a:off x="0" y="0"/>
            <a:ext cx="990600" cy="6858000"/>
          </a:xfrm>
          <a:prstGeom prst="rect">
            <a:avLst/>
          </a:prstGeom>
        </p:spPr>
      </p:pic>
      <p:pic>
        <p:nvPicPr>
          <p:cNvPr id="11" name="Content Placeholder 3">
            <a:extLst>
              <a:ext uri="{FF2B5EF4-FFF2-40B4-BE49-F238E27FC236}">
                <a16:creationId xmlns:a16="http://schemas.microsoft.com/office/drawing/2014/main" id="{69911B26-FB51-544E-93CF-C066F88059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8800" y="6172244"/>
            <a:ext cx="3276600" cy="4116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lstStyle>
            <a:lvl1pPr>
              <a:defRPr>
                <a:solidFill>
                  <a:srgbClr val="1B3858"/>
                </a:solidFill>
              </a:defRPr>
            </a:lvl1pPr>
          </a:lstStyle>
          <a:p>
            <a:r>
              <a:rPr lang="en-US" dirty="0"/>
              <a:t>Click to edit Master title style</a:t>
            </a:r>
          </a:p>
        </p:txBody>
      </p:sp>
      <p:pic>
        <p:nvPicPr>
          <p:cNvPr id="6" name="Picture 5" descr="VT3309_630559-resized.jpg"/>
          <p:cNvPicPr>
            <a:picLocks noChangeAspect="1"/>
          </p:cNvPicPr>
          <p:nvPr/>
        </p:nvPicPr>
        <p:blipFill>
          <a:blip r:embed="rId2"/>
          <a:srcRect l="2431" r="87975"/>
          <a:stretch>
            <a:fillRect/>
          </a:stretch>
        </p:blipFill>
        <p:spPr>
          <a:xfrm>
            <a:off x="0" y="0"/>
            <a:ext cx="990600" cy="6858000"/>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6217680"/>
            <a:ext cx="3276600" cy="411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1CFCC6B9-0E06-4746-84C4-B8E032918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8800" y="6172244"/>
            <a:ext cx="3276600" cy="4116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0C27-640B-5342-898A-5D4162D5AE1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A5FD98-FA22-AC43-A9E5-C36FB3E8D3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CA1DB0-F0BD-324B-AAA1-955D39AA76C6}"/>
              </a:ext>
            </a:extLst>
          </p:cNvPr>
          <p:cNvSpPr>
            <a:spLocks noGrp="1"/>
          </p:cNvSpPr>
          <p:nvPr>
            <p:ph type="dt" sz="half" idx="10"/>
          </p:nvPr>
        </p:nvSpPr>
        <p:spPr>
          <a:xfrm>
            <a:off x="628650" y="6356350"/>
            <a:ext cx="2057400" cy="365125"/>
          </a:xfrm>
          <a:prstGeom prst="rect">
            <a:avLst/>
          </a:prstGeom>
        </p:spPr>
        <p:txBody>
          <a:bodyPr/>
          <a:lstStyle/>
          <a:p>
            <a:fld id="{27D5705C-259B-E547-9774-4A6CFF6F2BFD}" type="datetimeFigureOut">
              <a:rPr lang="en-US" smtClean="0"/>
              <a:t>3/8/2024</a:t>
            </a:fld>
            <a:endParaRPr lang="en-US" dirty="0"/>
          </a:p>
        </p:txBody>
      </p:sp>
      <p:sp>
        <p:nvSpPr>
          <p:cNvPr id="5" name="Footer Placeholder 4">
            <a:extLst>
              <a:ext uri="{FF2B5EF4-FFF2-40B4-BE49-F238E27FC236}">
                <a16:creationId xmlns:a16="http://schemas.microsoft.com/office/drawing/2014/main" id="{69066B48-594E-1747-8066-A185E5150EE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A7873EF-7B3C-EC43-8054-14AA1AAAA902}"/>
              </a:ext>
            </a:extLst>
          </p:cNvPr>
          <p:cNvSpPr>
            <a:spLocks noGrp="1"/>
          </p:cNvSpPr>
          <p:nvPr>
            <p:ph type="sldNum" sz="quarter" idx="12"/>
          </p:nvPr>
        </p:nvSpPr>
        <p:spPr>
          <a:xfrm>
            <a:off x="6457950" y="6356350"/>
            <a:ext cx="2057400" cy="365125"/>
          </a:xfrm>
          <a:prstGeom prst="rect">
            <a:avLst/>
          </a:prstGeom>
        </p:spPr>
        <p:txBody>
          <a:bodyPr/>
          <a:lstStyle/>
          <a:p>
            <a:fld id="{5E08440B-B251-C64F-A5EA-84E5CA8569B5}" type="slidenum">
              <a:rPr lang="en-US" smtClean="0"/>
              <a:t>‹#›</a:t>
            </a:fld>
            <a:endParaRPr lang="en-US" dirty="0"/>
          </a:p>
        </p:txBody>
      </p:sp>
    </p:spTree>
    <p:extLst>
      <p:ext uri="{BB962C8B-B14F-4D97-AF65-F5344CB8AC3E}">
        <p14:creationId xmlns:p14="http://schemas.microsoft.com/office/powerpoint/2010/main" val="118634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61F23-9BC7-BE46-94F5-046E1A38F0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A88E272-038D-3E41-983B-7CF6B34AD3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978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emf"/><Relationship Id="rId4" Type="http://schemas.openxmlformats.org/officeDocument/2006/relationships/slideLayout" Target="../slideLayouts/slideLayout11.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DDD3B-FFB3-45B5-BF4D-61770B16F7E5}" type="datetimeFigureOut">
              <a:rPr lang="en-US" smtClean="0"/>
              <a:t>3/8/2024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5AB01-C250-49C8-BCF1-391091B795A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613E6B-E615-4A47-B064-EA70DF0F17C6}"/>
              </a:ext>
            </a:extLst>
          </p:cNvPr>
          <p:cNvSpPr>
            <a:spLocks noGrp="1"/>
          </p:cNvSpPr>
          <p:nvPr>
            <p:ph type="body" idx="1"/>
          </p:nvPr>
        </p:nvSpPr>
        <p:spPr>
          <a:xfrm>
            <a:off x="1447800" y="1825625"/>
            <a:ext cx="70675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9BA856BD-4FCF-D242-A436-2A6EE876FFB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4444" r="47013"/>
          <a:stretch/>
        </p:blipFill>
        <p:spPr>
          <a:xfrm>
            <a:off x="0" y="0"/>
            <a:ext cx="1295400" cy="6858000"/>
          </a:xfrm>
          <a:prstGeom prst="rect">
            <a:avLst/>
          </a:prstGeom>
        </p:spPr>
      </p:pic>
      <p:pic>
        <p:nvPicPr>
          <p:cNvPr id="13" name="Content Placeholder 3">
            <a:extLst>
              <a:ext uri="{FF2B5EF4-FFF2-40B4-BE49-F238E27FC236}">
                <a16:creationId xmlns:a16="http://schemas.microsoft.com/office/drawing/2014/main" id="{7A097766-6A29-CA4B-88F8-7F31FD25CBD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38800" y="6172244"/>
            <a:ext cx="3276600" cy="411675"/>
          </a:xfrm>
          <a:prstGeom prst="rect">
            <a:avLst/>
          </a:prstGeom>
        </p:spPr>
      </p:pic>
      <p:sp>
        <p:nvSpPr>
          <p:cNvPr id="14" name="Title Placeholder 13">
            <a:extLst>
              <a:ext uri="{FF2B5EF4-FFF2-40B4-BE49-F238E27FC236}">
                <a16:creationId xmlns:a16="http://schemas.microsoft.com/office/drawing/2014/main" id="{AAEA930F-576E-6A45-8FCD-98F26E40C02D}"/>
              </a:ext>
            </a:extLst>
          </p:cNvPr>
          <p:cNvSpPr>
            <a:spLocks noGrp="1"/>
          </p:cNvSpPr>
          <p:nvPr>
            <p:ph type="title"/>
          </p:nvPr>
        </p:nvSpPr>
        <p:spPr>
          <a:xfrm>
            <a:off x="1447800" y="365125"/>
            <a:ext cx="706755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115330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rgbClr val="1B385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mc.org/media/45531/download?attachment" TargetMode="External"/><Relationship Id="rId2" Type="http://schemas.openxmlformats.org/officeDocument/2006/relationships/hyperlink" Target="https://www.aamc.org/services/eras-for-institutions/lor-port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5773-DBC8-5940-8014-420870A7B346}"/>
              </a:ext>
            </a:extLst>
          </p:cNvPr>
          <p:cNvSpPr>
            <a:spLocks noGrp="1"/>
          </p:cNvSpPr>
          <p:nvPr>
            <p:ph type="ctrTitle"/>
          </p:nvPr>
        </p:nvSpPr>
        <p:spPr>
          <a:xfrm>
            <a:off x="1676400" y="2743200"/>
            <a:ext cx="7391400" cy="1752600"/>
          </a:xfrm>
        </p:spPr>
        <p:txBody>
          <a:bodyPr>
            <a:normAutofit fontScale="90000"/>
          </a:bodyPr>
          <a:lstStyle/>
          <a:p>
            <a:br>
              <a:rPr lang="en-US" b="1" dirty="0">
                <a:cs typeface="Arial" panose="020B0604020202020204" pitchFamily="34" charset="0"/>
              </a:rPr>
            </a:br>
            <a:r>
              <a:rPr lang="en-US" b="1" dirty="0">
                <a:solidFill>
                  <a:srgbClr val="002060"/>
                </a:solidFill>
                <a:cs typeface="Arial" panose="020B0604020202020204" pitchFamily="34" charset="0"/>
              </a:rPr>
              <a:t>Writing a Letter of Recommendation for VTCSOM students</a:t>
            </a:r>
            <a:endParaRPr lang="en-US" sz="5000" b="1" dirty="0">
              <a:solidFill>
                <a:srgbClr val="002060"/>
              </a:solidFill>
              <a:cs typeface="Arial" panose="020B0604020202020204" pitchFamily="34" charset="0"/>
            </a:endParaRPr>
          </a:p>
        </p:txBody>
      </p:sp>
    </p:spTree>
    <p:extLst>
      <p:ext uri="{BB962C8B-B14F-4D97-AF65-F5344CB8AC3E}">
        <p14:creationId xmlns:p14="http://schemas.microsoft.com/office/powerpoint/2010/main" val="404486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9BD4-E2A1-43B5-B047-67BDB8ABFC81}"/>
              </a:ext>
            </a:extLst>
          </p:cNvPr>
          <p:cNvSpPr>
            <a:spLocks noGrp="1"/>
          </p:cNvSpPr>
          <p:nvPr>
            <p:ph type="title"/>
          </p:nvPr>
        </p:nvSpPr>
        <p:spPr/>
        <p:txBody>
          <a:bodyPr/>
          <a:lstStyle/>
          <a:p>
            <a:r>
              <a:rPr lang="en-US" dirty="0"/>
              <a:t>Other guidelines (continued)</a:t>
            </a:r>
          </a:p>
        </p:txBody>
      </p:sp>
      <p:sp>
        <p:nvSpPr>
          <p:cNvPr id="3" name="Content Placeholder 2">
            <a:extLst>
              <a:ext uri="{FF2B5EF4-FFF2-40B4-BE49-F238E27FC236}">
                <a16:creationId xmlns:a16="http://schemas.microsoft.com/office/drawing/2014/main" id="{93DD4F47-B2C8-4740-A1A8-14B8E31FD540}"/>
              </a:ext>
            </a:extLst>
          </p:cNvPr>
          <p:cNvSpPr>
            <a:spLocks noGrp="1"/>
          </p:cNvSpPr>
          <p:nvPr>
            <p:ph idx="1"/>
          </p:nvPr>
        </p:nvSpPr>
        <p:spPr>
          <a:xfrm>
            <a:off x="990600" y="1417638"/>
            <a:ext cx="8001000" cy="4830763"/>
          </a:xfrm>
        </p:spPr>
        <p:txBody>
          <a:bodyPr>
            <a:normAutofit fontScale="92500" lnSpcReduction="20000"/>
          </a:bodyPr>
          <a:lstStyle/>
          <a:p>
            <a:r>
              <a:rPr lang="en-US" sz="2400" b="1" i="0" u="none" strike="noStrike" baseline="0" dirty="0">
                <a:solidFill>
                  <a:srgbClr val="000000"/>
                </a:solidFill>
                <a:latin typeface="Calibri" panose="020F0502020204030204" pitchFamily="34" charset="0"/>
              </a:rPr>
              <a:t>Be specific. </a:t>
            </a:r>
            <a:r>
              <a:rPr lang="en-US" sz="2400" b="0" i="0" u="none" strike="noStrike" baseline="0" dirty="0">
                <a:solidFill>
                  <a:srgbClr val="000000"/>
                </a:solidFill>
                <a:latin typeface="Calibri" panose="020F0502020204030204" pitchFamily="34" charset="0"/>
              </a:rPr>
              <a:t>Give specific examples of your observation of the student, or stories about your experiences with them that reflect his/her potential, professionalism, clinical acumen, interpersonal and leadership skills, passion for medicine, etc. When possible, include statistics (e.g., “Ms. Jones is among the top 5% of students with whom I have worked,” etc.) </a:t>
            </a:r>
          </a:p>
          <a:p>
            <a:r>
              <a:rPr lang="en-US" sz="2400" b="1" i="0" u="none" strike="noStrike" baseline="0" dirty="0">
                <a:solidFill>
                  <a:srgbClr val="000000"/>
                </a:solidFill>
                <a:latin typeface="Calibri" panose="020F0502020204030204" pitchFamily="34" charset="0"/>
              </a:rPr>
              <a:t>In describing any weaknesses or gaps: </a:t>
            </a:r>
            <a:r>
              <a:rPr lang="en-US" sz="2400" b="0" i="0" u="none" strike="noStrike" baseline="0" dirty="0">
                <a:solidFill>
                  <a:srgbClr val="000000"/>
                </a:solidFill>
                <a:latin typeface="Calibri" panose="020F0502020204030204" pitchFamily="34" charset="0"/>
              </a:rPr>
              <a:t>Consider whether you can frame them positively (e.g., “demonstrated improvement in documentation” rather than “needs some work on their documentation skills”). </a:t>
            </a:r>
          </a:p>
          <a:p>
            <a:pPr algn="l"/>
            <a:r>
              <a:rPr lang="en-US" sz="2400" b="1" i="0" u="none" strike="noStrike" baseline="0" dirty="0">
                <a:solidFill>
                  <a:srgbClr val="000000"/>
                </a:solidFill>
                <a:latin typeface="Calibri" panose="020F0502020204030204" pitchFamily="34" charset="0"/>
              </a:rPr>
              <a:t>Avoid certain personal remarks. </a:t>
            </a:r>
            <a:r>
              <a:rPr lang="en-US" sz="2400" b="0" i="0" u="none" strike="noStrike" baseline="0" dirty="0">
                <a:solidFill>
                  <a:srgbClr val="000000"/>
                </a:solidFill>
                <a:latin typeface="Calibri" panose="020F0502020204030204" pitchFamily="34" charset="0"/>
              </a:rPr>
              <a:t>Do not mention age, race/ethnicity, marital status, children, physical characteristics, or other personal attributes. Especially do not include Personal Health Information or any struggles with physical or mental health concerns, including treatments, medications, or other health-related considerations. </a:t>
            </a:r>
          </a:p>
          <a:p>
            <a:endParaRPr lang="en-US" sz="2200" b="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192166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2946-9AF8-479B-BF51-9F1C75C2BB8A}"/>
              </a:ext>
            </a:extLst>
          </p:cNvPr>
          <p:cNvSpPr>
            <a:spLocks noGrp="1"/>
          </p:cNvSpPr>
          <p:nvPr>
            <p:ph type="title"/>
          </p:nvPr>
        </p:nvSpPr>
        <p:spPr/>
        <p:txBody>
          <a:bodyPr/>
          <a:lstStyle/>
          <a:p>
            <a:r>
              <a:rPr lang="en-US" dirty="0"/>
              <a:t>Other guidelines (continued)</a:t>
            </a:r>
          </a:p>
        </p:txBody>
      </p:sp>
      <p:sp>
        <p:nvSpPr>
          <p:cNvPr id="3" name="Content Placeholder 2">
            <a:extLst>
              <a:ext uri="{FF2B5EF4-FFF2-40B4-BE49-F238E27FC236}">
                <a16:creationId xmlns:a16="http://schemas.microsoft.com/office/drawing/2014/main" id="{57A4269D-0A50-4704-8981-2433CF295367}"/>
              </a:ext>
            </a:extLst>
          </p:cNvPr>
          <p:cNvSpPr>
            <a:spLocks noGrp="1"/>
          </p:cNvSpPr>
          <p:nvPr>
            <p:ph idx="1"/>
          </p:nvPr>
        </p:nvSpPr>
        <p:spPr>
          <a:xfrm>
            <a:off x="990600" y="1295400"/>
            <a:ext cx="8001000" cy="4830763"/>
          </a:xfrm>
        </p:spPr>
        <p:txBody>
          <a:bodyPr>
            <a:normAutofit fontScale="92500" lnSpcReduction="20000"/>
          </a:bodyPr>
          <a:lstStyle/>
          <a:p>
            <a:r>
              <a:rPr lang="en-US" sz="2600" dirty="0">
                <a:solidFill>
                  <a:schemeClr val="tx1"/>
                </a:solidFill>
              </a:rPr>
              <a:t>Include comments </a:t>
            </a:r>
            <a:r>
              <a:rPr lang="en-US" sz="2600" u="sng" dirty="0">
                <a:solidFill>
                  <a:schemeClr val="tx1"/>
                </a:solidFill>
              </a:rPr>
              <a:t>you’d</a:t>
            </a:r>
            <a:r>
              <a:rPr lang="en-US" sz="2600" dirty="0">
                <a:solidFill>
                  <a:schemeClr val="tx1"/>
                </a:solidFill>
              </a:rPr>
              <a:t> like to read in a LoR:</a:t>
            </a:r>
          </a:p>
          <a:p>
            <a:pPr lvl="2">
              <a:defRPr/>
            </a:pPr>
            <a:r>
              <a:rPr lang="en-US" sz="2200" dirty="0">
                <a:solidFill>
                  <a:schemeClr val="tx1"/>
                </a:solidFill>
              </a:rPr>
              <a:t>“Able to integrate basic sciences into clinical realm”</a:t>
            </a:r>
          </a:p>
          <a:p>
            <a:pPr lvl="2">
              <a:defRPr/>
            </a:pPr>
            <a:r>
              <a:rPr lang="en-US" sz="2200" dirty="0">
                <a:solidFill>
                  <a:schemeClr val="tx1"/>
                </a:solidFill>
              </a:rPr>
              <a:t>“Personable, interacted equally well with medical team, nursing/support staff, and patient and family”</a:t>
            </a:r>
          </a:p>
          <a:p>
            <a:pPr lvl="2">
              <a:defRPr/>
            </a:pPr>
            <a:r>
              <a:rPr lang="en-US" sz="2200" dirty="0">
                <a:solidFill>
                  <a:schemeClr val="tx1"/>
                </a:solidFill>
              </a:rPr>
              <a:t>“Always timely, completed tasks, knowledgeable about patient and disease process”</a:t>
            </a:r>
          </a:p>
          <a:p>
            <a:pPr lvl="2">
              <a:defRPr/>
            </a:pPr>
            <a:r>
              <a:rPr lang="en-US" sz="2200" dirty="0">
                <a:solidFill>
                  <a:schemeClr val="tx1"/>
                </a:solidFill>
              </a:rPr>
              <a:t>“Patients recognized the student as their doctor.”</a:t>
            </a:r>
          </a:p>
          <a:p>
            <a:r>
              <a:rPr lang="en-US" sz="2600" dirty="0">
                <a:solidFill>
                  <a:schemeClr val="tx1"/>
                </a:solidFill>
              </a:rPr>
              <a:t>Avoid neutral descriptors:</a:t>
            </a:r>
          </a:p>
          <a:p>
            <a:pPr lvl="2"/>
            <a:r>
              <a:rPr lang="en-US" sz="2200" dirty="0">
                <a:solidFill>
                  <a:schemeClr val="tx1"/>
                </a:solidFill>
              </a:rPr>
              <a:t>“Appears dependable, “ “Seems to have dedication/motivation,” “Suitable/sufficient”</a:t>
            </a:r>
          </a:p>
          <a:p>
            <a:r>
              <a:rPr lang="en-US" sz="2600" dirty="0">
                <a:solidFill>
                  <a:schemeClr val="tx1"/>
                </a:solidFill>
              </a:rPr>
              <a:t>Avoid such comments as:</a:t>
            </a:r>
          </a:p>
          <a:p>
            <a:pPr lvl="2"/>
            <a:r>
              <a:rPr lang="en-US" altLang="en-US" sz="2200" dirty="0">
                <a:solidFill>
                  <a:schemeClr val="tx1"/>
                </a:solidFill>
              </a:rPr>
              <a:t>“Best student I’ve ever had!” Even if this is true, it would be better to say something like “in the top 5%” or “among the best”</a:t>
            </a:r>
          </a:p>
          <a:p>
            <a:pPr lvl="2"/>
            <a:r>
              <a:rPr lang="en-US" altLang="en-US" sz="2200" dirty="0">
                <a:solidFill>
                  <a:schemeClr val="tx1"/>
                </a:solidFill>
              </a:rPr>
              <a:t>“I’d want him to care for my family!” </a:t>
            </a:r>
          </a:p>
          <a:p>
            <a:pPr lvl="2"/>
            <a:r>
              <a:rPr lang="en-US" altLang="en-US" sz="2200" dirty="0">
                <a:solidFill>
                  <a:schemeClr val="tx1"/>
                </a:solidFill>
              </a:rPr>
              <a:t>“You’re missing the boat if you don’t accept her”</a:t>
            </a:r>
          </a:p>
        </p:txBody>
      </p:sp>
    </p:spTree>
    <p:extLst>
      <p:ext uri="{BB962C8B-B14F-4D97-AF65-F5344CB8AC3E}">
        <p14:creationId xmlns:p14="http://schemas.microsoft.com/office/powerpoint/2010/main" val="355549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6638-AD34-4A27-8A67-69BD43D01EFC}"/>
              </a:ext>
            </a:extLst>
          </p:cNvPr>
          <p:cNvSpPr>
            <a:spLocks noGrp="1"/>
          </p:cNvSpPr>
          <p:nvPr>
            <p:ph type="title"/>
          </p:nvPr>
        </p:nvSpPr>
        <p:spPr/>
        <p:txBody>
          <a:bodyPr/>
          <a:lstStyle/>
          <a:p>
            <a:r>
              <a:rPr lang="en-US" dirty="0"/>
              <a:t>Words matter</a:t>
            </a:r>
          </a:p>
        </p:txBody>
      </p:sp>
      <p:sp>
        <p:nvSpPr>
          <p:cNvPr id="3" name="Content Placeholder 2">
            <a:extLst>
              <a:ext uri="{FF2B5EF4-FFF2-40B4-BE49-F238E27FC236}">
                <a16:creationId xmlns:a16="http://schemas.microsoft.com/office/drawing/2014/main" id="{23CDA569-109D-4614-9F27-7E80A6059742}"/>
              </a:ext>
            </a:extLst>
          </p:cNvPr>
          <p:cNvSpPr>
            <a:spLocks noGrp="1"/>
          </p:cNvSpPr>
          <p:nvPr>
            <p:ph idx="1"/>
          </p:nvPr>
        </p:nvSpPr>
        <p:spPr/>
        <p:txBody>
          <a:bodyPr>
            <a:normAutofit lnSpcReduction="10000"/>
          </a:bodyPr>
          <a:lstStyle/>
          <a:p>
            <a:r>
              <a:rPr lang="en-US" dirty="0">
                <a:solidFill>
                  <a:schemeClr val="tx1"/>
                </a:solidFill>
              </a:rPr>
              <a:t>Words (pronouns) matter</a:t>
            </a:r>
          </a:p>
          <a:p>
            <a:r>
              <a:rPr lang="en-US" dirty="0">
                <a:solidFill>
                  <a:schemeClr val="tx1"/>
                </a:solidFill>
              </a:rPr>
              <a:t>Words (adjectives) matter:</a:t>
            </a:r>
          </a:p>
          <a:p>
            <a:pPr lvl="2">
              <a:defRPr/>
            </a:pPr>
            <a:r>
              <a:rPr lang="en-US" dirty="0">
                <a:solidFill>
                  <a:schemeClr val="tx1"/>
                </a:solidFill>
              </a:rPr>
              <a:t>Use words that convey a particular character strength such as, “intellectually curious,” “hard-working,” “professional,” “pleasant,” “inspiring,” </a:t>
            </a:r>
            <a:r>
              <a:rPr lang="en-US">
                <a:solidFill>
                  <a:schemeClr val="tx1"/>
                </a:solidFill>
              </a:rPr>
              <a:t>“confident”</a:t>
            </a:r>
            <a:endParaRPr lang="en-US" dirty="0">
              <a:solidFill>
                <a:schemeClr val="tx1"/>
              </a:solidFill>
            </a:endParaRPr>
          </a:p>
          <a:p>
            <a:pPr lvl="2">
              <a:defRPr/>
            </a:pPr>
            <a:r>
              <a:rPr lang="en-US" dirty="0">
                <a:solidFill>
                  <a:schemeClr val="tx1"/>
                </a:solidFill>
              </a:rPr>
              <a:t>Be careful about words that might wrongly be interpreted negatively such as, “quiet” or “self-effacing.”</a:t>
            </a:r>
          </a:p>
          <a:p>
            <a:pPr lvl="2">
              <a:defRPr/>
            </a:pPr>
            <a:r>
              <a:rPr lang="en-US" dirty="0">
                <a:solidFill>
                  <a:schemeClr val="tx1"/>
                </a:solidFill>
              </a:rPr>
              <a:t>Be aware of “gender” words such as “compassionate,” “kind,” “cheerleader,” “exemplary,” “strong,” “leader.”</a:t>
            </a:r>
            <a:endParaRPr lang="en-US" dirty="0"/>
          </a:p>
          <a:p>
            <a:endParaRPr lang="en-US" dirty="0"/>
          </a:p>
        </p:txBody>
      </p:sp>
    </p:spTree>
    <p:extLst>
      <p:ext uri="{BB962C8B-B14F-4D97-AF65-F5344CB8AC3E}">
        <p14:creationId xmlns:p14="http://schemas.microsoft.com/office/powerpoint/2010/main" val="203316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A774-8D6F-4F09-ABC5-D153E404014B}"/>
              </a:ext>
            </a:extLst>
          </p:cNvPr>
          <p:cNvSpPr>
            <a:spLocks noGrp="1"/>
          </p:cNvSpPr>
          <p:nvPr>
            <p:ph type="title"/>
          </p:nvPr>
        </p:nvSpPr>
        <p:spPr/>
        <p:txBody>
          <a:bodyPr/>
          <a:lstStyle/>
          <a:p>
            <a:r>
              <a:rPr lang="en-US" dirty="0"/>
              <a:t>Basic Template</a:t>
            </a:r>
          </a:p>
        </p:txBody>
      </p:sp>
      <p:sp>
        <p:nvSpPr>
          <p:cNvPr id="3" name="Content Placeholder 2">
            <a:extLst>
              <a:ext uri="{FF2B5EF4-FFF2-40B4-BE49-F238E27FC236}">
                <a16:creationId xmlns:a16="http://schemas.microsoft.com/office/drawing/2014/main" id="{2A7AA69A-76BE-4678-A3BB-3F2D4543F40A}"/>
              </a:ext>
            </a:extLst>
          </p:cNvPr>
          <p:cNvSpPr>
            <a:spLocks noGrp="1"/>
          </p:cNvSpPr>
          <p:nvPr>
            <p:ph idx="1"/>
          </p:nvPr>
        </p:nvSpPr>
        <p:spPr/>
        <p:txBody>
          <a:bodyPr>
            <a:normAutofit lnSpcReduction="10000"/>
          </a:bodyPr>
          <a:lstStyle/>
          <a:p>
            <a:r>
              <a:rPr lang="en-US" sz="2800" b="0" i="0" u="none" strike="noStrike" baseline="0" dirty="0">
                <a:solidFill>
                  <a:schemeClr val="tx1"/>
                </a:solidFill>
                <a:latin typeface="Calibri" panose="020F0502020204030204" pitchFamily="34" charset="0"/>
              </a:rPr>
              <a:t>Address the letter to “Dear Program Director,” </a:t>
            </a:r>
          </a:p>
          <a:p>
            <a:r>
              <a:rPr lang="en-US" sz="2800" dirty="0">
                <a:solidFill>
                  <a:schemeClr val="tx1"/>
                </a:solidFill>
                <a:latin typeface="Calibri" panose="020F0502020204030204" pitchFamily="34" charset="0"/>
              </a:rPr>
              <a:t>Reference the students name and </a:t>
            </a:r>
            <a:r>
              <a:rPr lang="en-US" sz="2800" b="0" i="0" u="none" strike="noStrike" baseline="0" dirty="0">
                <a:solidFill>
                  <a:schemeClr val="tx1"/>
                </a:solidFill>
                <a:latin typeface="Calibri" panose="020F0502020204030204" pitchFamily="34" charset="0"/>
              </a:rPr>
              <a:t>AAMC ID number. </a:t>
            </a:r>
          </a:p>
          <a:p>
            <a:pPr>
              <a:defRPr/>
            </a:pPr>
            <a:r>
              <a:rPr lang="en-US" sz="2800" dirty="0">
                <a:solidFill>
                  <a:schemeClr val="tx1"/>
                </a:solidFill>
              </a:rPr>
              <a:t>Opening paragraph</a:t>
            </a:r>
          </a:p>
          <a:p>
            <a:pPr lvl="1">
              <a:defRPr/>
            </a:pPr>
            <a:r>
              <a:rPr lang="en-US" sz="2400" dirty="0">
                <a:solidFill>
                  <a:schemeClr val="tx1"/>
                </a:solidFill>
              </a:rPr>
              <a:t>Context: applying for residency; you supervised/ mentored/observed; extent of interaction/knowledge of applicant</a:t>
            </a:r>
          </a:p>
          <a:p>
            <a:pPr>
              <a:defRPr/>
            </a:pPr>
            <a:r>
              <a:rPr lang="en-US" sz="2800" dirty="0">
                <a:solidFill>
                  <a:schemeClr val="tx1"/>
                </a:solidFill>
              </a:rPr>
              <a:t>Next paragraph (or two)</a:t>
            </a:r>
          </a:p>
          <a:p>
            <a:pPr lvl="1">
              <a:defRPr/>
            </a:pPr>
            <a:r>
              <a:rPr lang="en-US" sz="2400" dirty="0">
                <a:solidFill>
                  <a:schemeClr val="tx1"/>
                </a:solidFill>
              </a:rPr>
              <a:t>Discuss clinical abilities (or research abilities)</a:t>
            </a:r>
          </a:p>
          <a:p>
            <a:pPr lvl="1">
              <a:defRPr/>
            </a:pPr>
            <a:r>
              <a:rPr lang="en-US" sz="2400" dirty="0">
                <a:solidFill>
                  <a:schemeClr val="tx1"/>
                </a:solidFill>
              </a:rPr>
              <a:t>Strength of student in performing these activities</a:t>
            </a:r>
          </a:p>
          <a:p>
            <a:endParaRPr lang="en-US" dirty="0"/>
          </a:p>
        </p:txBody>
      </p:sp>
    </p:spTree>
    <p:extLst>
      <p:ext uri="{BB962C8B-B14F-4D97-AF65-F5344CB8AC3E}">
        <p14:creationId xmlns:p14="http://schemas.microsoft.com/office/powerpoint/2010/main" val="299931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A774-8D6F-4F09-ABC5-D153E404014B}"/>
              </a:ext>
            </a:extLst>
          </p:cNvPr>
          <p:cNvSpPr>
            <a:spLocks noGrp="1"/>
          </p:cNvSpPr>
          <p:nvPr>
            <p:ph type="title"/>
          </p:nvPr>
        </p:nvSpPr>
        <p:spPr/>
        <p:txBody>
          <a:bodyPr/>
          <a:lstStyle/>
          <a:p>
            <a:r>
              <a:rPr lang="en-US" dirty="0"/>
              <a:t>Basic Template</a:t>
            </a:r>
          </a:p>
        </p:txBody>
      </p:sp>
      <p:sp>
        <p:nvSpPr>
          <p:cNvPr id="3" name="Content Placeholder 2">
            <a:extLst>
              <a:ext uri="{FF2B5EF4-FFF2-40B4-BE49-F238E27FC236}">
                <a16:creationId xmlns:a16="http://schemas.microsoft.com/office/drawing/2014/main" id="{2A7AA69A-76BE-4678-A3BB-3F2D4543F40A}"/>
              </a:ext>
            </a:extLst>
          </p:cNvPr>
          <p:cNvSpPr>
            <a:spLocks noGrp="1"/>
          </p:cNvSpPr>
          <p:nvPr>
            <p:ph idx="1"/>
          </p:nvPr>
        </p:nvSpPr>
        <p:spPr/>
        <p:txBody>
          <a:bodyPr>
            <a:normAutofit lnSpcReduction="10000"/>
          </a:bodyPr>
          <a:lstStyle/>
          <a:p>
            <a:pPr>
              <a:defRPr/>
            </a:pPr>
            <a:r>
              <a:rPr lang="en-US" dirty="0">
                <a:solidFill>
                  <a:schemeClr val="tx1"/>
                </a:solidFill>
              </a:rPr>
              <a:t>Next paragraph</a:t>
            </a:r>
          </a:p>
          <a:p>
            <a:pPr lvl="1">
              <a:defRPr/>
            </a:pPr>
            <a:r>
              <a:rPr lang="en-US" dirty="0">
                <a:solidFill>
                  <a:schemeClr val="tx1"/>
                </a:solidFill>
              </a:rPr>
              <a:t>Discuss other areas of note:</a:t>
            </a:r>
          </a:p>
          <a:p>
            <a:pPr lvl="2">
              <a:defRPr/>
            </a:pPr>
            <a:r>
              <a:rPr lang="en-US" dirty="0">
                <a:solidFill>
                  <a:schemeClr val="tx1"/>
                </a:solidFill>
              </a:rPr>
              <a:t>Research</a:t>
            </a:r>
          </a:p>
          <a:p>
            <a:pPr lvl="2">
              <a:defRPr/>
            </a:pPr>
            <a:r>
              <a:rPr lang="en-US" dirty="0">
                <a:solidFill>
                  <a:schemeClr val="tx1"/>
                </a:solidFill>
              </a:rPr>
              <a:t>Leadership</a:t>
            </a:r>
          </a:p>
          <a:p>
            <a:pPr lvl="2">
              <a:defRPr/>
            </a:pPr>
            <a:r>
              <a:rPr lang="en-US" dirty="0">
                <a:solidFill>
                  <a:schemeClr val="tx1"/>
                </a:solidFill>
              </a:rPr>
              <a:t>Volunteerism</a:t>
            </a:r>
          </a:p>
          <a:p>
            <a:pPr>
              <a:defRPr/>
            </a:pPr>
            <a:r>
              <a:rPr lang="en-US" dirty="0">
                <a:solidFill>
                  <a:schemeClr val="tx1"/>
                </a:solidFill>
              </a:rPr>
              <a:t>Concluding paragraph</a:t>
            </a:r>
          </a:p>
          <a:p>
            <a:pPr lvl="1"/>
            <a:r>
              <a:rPr lang="en-US" altLang="en-US" dirty="0">
                <a:solidFill>
                  <a:schemeClr val="tx1"/>
                </a:solidFill>
              </a:rPr>
              <a:t>A summary with a reiteration of your endorsement of the application. Consider language such as “recommend highly” or “recommend without reservation.”</a:t>
            </a:r>
          </a:p>
          <a:p>
            <a:endParaRPr lang="en-US" dirty="0"/>
          </a:p>
        </p:txBody>
      </p:sp>
    </p:spTree>
    <p:extLst>
      <p:ext uri="{BB962C8B-B14F-4D97-AF65-F5344CB8AC3E}">
        <p14:creationId xmlns:p14="http://schemas.microsoft.com/office/powerpoint/2010/main" val="258818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9BD4-E2A1-43B5-B047-67BDB8ABFC81}"/>
              </a:ext>
            </a:extLst>
          </p:cNvPr>
          <p:cNvSpPr>
            <a:spLocks noGrp="1"/>
          </p:cNvSpPr>
          <p:nvPr>
            <p:ph type="title"/>
          </p:nvPr>
        </p:nvSpPr>
        <p:spPr/>
        <p:txBody>
          <a:bodyPr/>
          <a:lstStyle/>
          <a:p>
            <a:r>
              <a:rPr lang="en-US" dirty="0"/>
              <a:t>Be sure to…</a:t>
            </a:r>
          </a:p>
        </p:txBody>
      </p:sp>
      <p:sp>
        <p:nvSpPr>
          <p:cNvPr id="3" name="Content Placeholder 2">
            <a:extLst>
              <a:ext uri="{FF2B5EF4-FFF2-40B4-BE49-F238E27FC236}">
                <a16:creationId xmlns:a16="http://schemas.microsoft.com/office/drawing/2014/main" id="{93DD4F47-B2C8-4740-A1A8-14B8E31FD540}"/>
              </a:ext>
            </a:extLst>
          </p:cNvPr>
          <p:cNvSpPr>
            <a:spLocks noGrp="1"/>
          </p:cNvSpPr>
          <p:nvPr>
            <p:ph idx="1"/>
          </p:nvPr>
        </p:nvSpPr>
        <p:spPr/>
        <p:txBody>
          <a:bodyPr>
            <a:normAutofit/>
          </a:bodyPr>
          <a:lstStyle/>
          <a:p>
            <a:r>
              <a:rPr lang="en-US" sz="2400" b="1" i="0" u="none" strike="noStrike" baseline="0" dirty="0">
                <a:solidFill>
                  <a:srgbClr val="000000"/>
                </a:solidFill>
                <a:latin typeface="Calibri" panose="020F0502020204030204" pitchFamily="34" charset="0"/>
              </a:rPr>
              <a:t>Conclude with an overall recommendation. </a:t>
            </a:r>
            <a:r>
              <a:rPr lang="en-US" sz="2400" b="0" i="0" u="none" strike="noStrike" baseline="0" dirty="0">
                <a:solidFill>
                  <a:srgbClr val="000000"/>
                </a:solidFill>
                <a:latin typeface="Calibri" panose="020F0502020204030204" pitchFamily="34" charset="0"/>
              </a:rPr>
              <a:t>Indicate how well qualified the student is for residency and as a future physician. Comment on whether you would select this applicant for a residency program. </a:t>
            </a:r>
          </a:p>
          <a:p>
            <a:r>
              <a:rPr lang="en-US" sz="2400" b="1" i="0" u="none" strike="noStrike" baseline="0" dirty="0">
                <a:solidFill>
                  <a:srgbClr val="000000"/>
                </a:solidFill>
                <a:latin typeface="Calibri" panose="020F0502020204030204" pitchFamily="34" charset="0"/>
              </a:rPr>
              <a:t>Add that you welcome requests for information. </a:t>
            </a:r>
            <a:r>
              <a:rPr lang="en-US" sz="2400" b="0" i="0" u="none" strike="noStrike" baseline="0" dirty="0">
                <a:solidFill>
                  <a:srgbClr val="000000"/>
                </a:solidFill>
                <a:latin typeface="Calibri" panose="020F0502020204030204" pitchFamily="34" charset="0"/>
              </a:rPr>
              <a:t>Include your contact information if it is not already included on the letterhead. </a:t>
            </a:r>
          </a:p>
          <a:p>
            <a:r>
              <a:rPr lang="en-US" sz="2400" b="1" i="0" u="none" strike="noStrike" baseline="0" dirty="0">
                <a:solidFill>
                  <a:srgbClr val="000000"/>
                </a:solidFill>
                <a:latin typeface="Calibri" panose="020F0502020204030204" pitchFamily="34" charset="0"/>
              </a:rPr>
              <a:t>Carefully proofread your letter. </a:t>
            </a:r>
            <a:r>
              <a:rPr lang="en-US" sz="2400" b="0" i="0" u="none" strike="noStrike" baseline="0" dirty="0">
                <a:solidFill>
                  <a:srgbClr val="000000"/>
                </a:solidFill>
                <a:latin typeface="Calibri" panose="020F0502020204030204" pitchFamily="34" charset="0"/>
              </a:rPr>
              <a:t>Pay particular attention to the spelling of the applicant’s name. If you are using a template, ensure that you have changed the name/pronouns throughout the letter. </a:t>
            </a:r>
          </a:p>
          <a:p>
            <a:endParaRPr lang="en-US" dirty="0"/>
          </a:p>
        </p:txBody>
      </p:sp>
    </p:spTree>
    <p:extLst>
      <p:ext uri="{BB962C8B-B14F-4D97-AF65-F5344CB8AC3E}">
        <p14:creationId xmlns:p14="http://schemas.microsoft.com/office/powerpoint/2010/main" val="423466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6EC1-5E96-44D4-B65D-C7E15B532943}"/>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88587291-223C-463C-A193-7313A3A00882}"/>
              </a:ext>
            </a:extLst>
          </p:cNvPr>
          <p:cNvSpPr>
            <a:spLocks noGrp="1"/>
          </p:cNvSpPr>
          <p:nvPr>
            <p:ph idx="1"/>
          </p:nvPr>
        </p:nvSpPr>
        <p:spPr/>
        <p:txBody>
          <a:bodyPr/>
          <a:lstStyle/>
          <a:p>
            <a:r>
              <a:rPr lang="en-US" dirty="0">
                <a:solidFill>
                  <a:srgbClr val="0000FF"/>
                </a:solidFill>
                <a:hlinkClick r:id="rId2">
                  <a:extLst>
                    <a:ext uri="{A12FA001-AC4F-418D-AE19-62706E023703}">
                      <ahyp:hlinkClr xmlns:ahyp="http://schemas.microsoft.com/office/drawing/2018/hyperlinkcolor" val="tx"/>
                    </a:ext>
                  </a:extLst>
                </a:hlinkClick>
              </a:rPr>
              <a:t>AAMC Advisor site</a:t>
            </a:r>
            <a:endParaRPr lang="en-US" dirty="0">
              <a:solidFill>
                <a:srgbClr val="0000FF"/>
              </a:solidFill>
              <a:hlinkClick r:id="rId3">
                <a:extLst>
                  <a:ext uri="{A12FA001-AC4F-418D-AE19-62706E023703}">
                    <ahyp:hlinkClr xmlns:ahyp="http://schemas.microsoft.com/office/drawing/2018/hyperlinkcolor" val="tx"/>
                  </a:ext>
                </a:extLst>
              </a:hlinkClick>
            </a:endParaRPr>
          </a:p>
          <a:p>
            <a:r>
              <a:rPr lang="en-US" dirty="0">
                <a:solidFill>
                  <a:srgbClr val="0000FF"/>
                </a:solidFill>
                <a:hlinkClick r:id="rId3">
                  <a:extLst>
                    <a:ext uri="{A12FA001-AC4F-418D-AE19-62706E023703}">
                      <ahyp:hlinkClr xmlns:ahyp="http://schemas.microsoft.com/office/drawing/2018/hyperlinkcolor" val="tx"/>
                    </a:ext>
                  </a:extLst>
                </a:hlinkClick>
              </a:rPr>
              <a:t>AAMC LoR User Guide</a:t>
            </a:r>
            <a:endParaRPr lang="en-US" dirty="0"/>
          </a:p>
          <a:p>
            <a:endParaRPr lang="en-US" dirty="0"/>
          </a:p>
        </p:txBody>
      </p:sp>
    </p:spTree>
    <p:extLst>
      <p:ext uri="{BB962C8B-B14F-4D97-AF65-F5344CB8AC3E}">
        <p14:creationId xmlns:p14="http://schemas.microsoft.com/office/powerpoint/2010/main" val="256287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884BD0-9B5E-46A3-BDC1-BA478A9D8D77}"/>
              </a:ext>
            </a:extLst>
          </p:cNvPr>
          <p:cNvSpPr>
            <a:spLocks noGrp="1"/>
          </p:cNvSpPr>
          <p:nvPr>
            <p:ph idx="1"/>
          </p:nvPr>
        </p:nvSpPr>
        <p:spPr/>
        <p:txBody>
          <a:bodyPr>
            <a:normAutofit/>
          </a:bodyPr>
          <a:lstStyle/>
          <a:p>
            <a:pPr>
              <a:defRPr/>
            </a:pPr>
            <a:r>
              <a:rPr lang="en-US" dirty="0"/>
              <a:t>Most letters of recommendation (LoR) will be medical students applying for residency</a:t>
            </a:r>
          </a:p>
          <a:p>
            <a:pPr>
              <a:defRPr/>
            </a:pPr>
            <a:r>
              <a:rPr lang="en-US" dirty="0"/>
              <a:t>VTCSOM med students may also request LoR for:</a:t>
            </a:r>
          </a:p>
          <a:p>
            <a:pPr lvl="1">
              <a:defRPr/>
            </a:pPr>
            <a:r>
              <a:rPr lang="en-US" dirty="0"/>
              <a:t>Away rotations through the VSLO (</a:t>
            </a:r>
            <a:r>
              <a:rPr lang="en-US" sz="2400" dirty="0"/>
              <a:t>Visiting Student Learning Opportunity) or other mechanisms</a:t>
            </a:r>
            <a:endParaRPr lang="en-US" dirty="0"/>
          </a:p>
          <a:p>
            <a:pPr lvl="1">
              <a:defRPr/>
            </a:pPr>
            <a:r>
              <a:rPr lang="en-US" dirty="0"/>
              <a:t>Awards or scholarships</a:t>
            </a:r>
          </a:p>
          <a:p>
            <a:endParaRPr lang="en-US" dirty="0"/>
          </a:p>
        </p:txBody>
      </p:sp>
      <p:sp>
        <p:nvSpPr>
          <p:cNvPr id="3" name="Title 2">
            <a:extLst>
              <a:ext uri="{FF2B5EF4-FFF2-40B4-BE49-F238E27FC236}">
                <a16:creationId xmlns:a16="http://schemas.microsoft.com/office/drawing/2014/main" id="{80F426DF-260E-4461-B824-48F4FE0B7DEC}"/>
              </a:ext>
            </a:extLst>
          </p:cNvPr>
          <p:cNvSpPr>
            <a:spLocks noGrp="1"/>
          </p:cNvSpPr>
          <p:nvPr>
            <p:ph type="title"/>
          </p:nvPr>
        </p:nvSpPr>
        <p:spPr/>
        <p:txBody>
          <a:bodyPr/>
          <a:lstStyle/>
          <a:p>
            <a:r>
              <a:rPr lang="en-US" altLang="en-US" dirty="0"/>
              <a:t>Initial Considerations</a:t>
            </a:r>
            <a:endParaRPr lang="en-US" dirty="0"/>
          </a:p>
        </p:txBody>
      </p:sp>
    </p:spTree>
    <p:extLst>
      <p:ext uri="{BB962C8B-B14F-4D97-AF65-F5344CB8AC3E}">
        <p14:creationId xmlns:p14="http://schemas.microsoft.com/office/powerpoint/2010/main" val="349451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8478AE-1A9A-4993-B93D-05130EDC4249}"/>
              </a:ext>
            </a:extLst>
          </p:cNvPr>
          <p:cNvSpPr>
            <a:spLocks noGrp="1"/>
          </p:cNvSpPr>
          <p:nvPr>
            <p:ph idx="1"/>
          </p:nvPr>
        </p:nvSpPr>
        <p:spPr/>
        <p:txBody>
          <a:bodyPr>
            <a:normAutofit/>
          </a:bodyPr>
          <a:lstStyle/>
          <a:p>
            <a:r>
              <a:rPr lang="en-US" sz="3200" dirty="0"/>
              <a:t>It is assumed you know the student (the exception may be department chairs)</a:t>
            </a:r>
          </a:p>
          <a:p>
            <a:r>
              <a:rPr lang="en-US" sz="3200" dirty="0"/>
              <a:t>If you cannot write a strong or personal letter, politely decline</a:t>
            </a:r>
          </a:p>
          <a:p>
            <a:r>
              <a:rPr lang="en-US" sz="3200" dirty="0"/>
              <a:t>Ask about the timeline. </a:t>
            </a:r>
          </a:p>
          <a:p>
            <a:r>
              <a:rPr lang="en-US" sz="3200" dirty="0"/>
              <a:t>Ask about the means of providing the letter (ERAS and VSLO have letter portals)</a:t>
            </a:r>
          </a:p>
        </p:txBody>
      </p:sp>
      <p:sp>
        <p:nvSpPr>
          <p:cNvPr id="3" name="Title 2">
            <a:extLst>
              <a:ext uri="{FF2B5EF4-FFF2-40B4-BE49-F238E27FC236}">
                <a16:creationId xmlns:a16="http://schemas.microsoft.com/office/drawing/2014/main" id="{C2C5BD80-A44F-4503-BE52-C87AA7D9FCDA}"/>
              </a:ext>
            </a:extLst>
          </p:cNvPr>
          <p:cNvSpPr>
            <a:spLocks noGrp="1"/>
          </p:cNvSpPr>
          <p:nvPr>
            <p:ph type="title"/>
          </p:nvPr>
        </p:nvSpPr>
        <p:spPr/>
        <p:txBody>
          <a:bodyPr/>
          <a:lstStyle/>
          <a:p>
            <a:r>
              <a:rPr lang="en-US" altLang="en-US" dirty="0"/>
              <a:t>When you are asked…</a:t>
            </a:r>
            <a:endParaRPr lang="en-US" dirty="0"/>
          </a:p>
        </p:txBody>
      </p:sp>
    </p:spTree>
    <p:extLst>
      <p:ext uri="{BB962C8B-B14F-4D97-AF65-F5344CB8AC3E}">
        <p14:creationId xmlns:p14="http://schemas.microsoft.com/office/powerpoint/2010/main" val="322011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A4500-66FF-45C6-AA65-993B6B9939D8}"/>
              </a:ext>
            </a:extLst>
          </p:cNvPr>
          <p:cNvSpPr>
            <a:spLocks noGrp="1"/>
          </p:cNvSpPr>
          <p:nvPr>
            <p:ph idx="1"/>
          </p:nvPr>
        </p:nvSpPr>
        <p:spPr/>
        <p:txBody>
          <a:bodyPr>
            <a:normAutofit lnSpcReduction="10000"/>
          </a:bodyPr>
          <a:lstStyle/>
          <a:p>
            <a:r>
              <a:rPr lang="en-US" dirty="0"/>
              <a:t>Confirm specialty interest (you may be asked to write a letter for a student applying in a specialty other than yours)</a:t>
            </a:r>
          </a:p>
          <a:p>
            <a:r>
              <a:rPr lang="en-US" dirty="0"/>
              <a:t>Ask the student to provide their CV and a draft of their personal statement</a:t>
            </a:r>
          </a:p>
          <a:p>
            <a:r>
              <a:rPr lang="en-US" dirty="0"/>
              <a:t>It is okay to give feedback and advice on applying but the main purpose of this meeting is to provide you with information for you to use in the LoR</a:t>
            </a:r>
          </a:p>
          <a:p>
            <a:r>
              <a:rPr lang="en-US" dirty="0"/>
              <a:t>Confirm the AAMC number (for residency applications)</a:t>
            </a:r>
          </a:p>
        </p:txBody>
      </p:sp>
      <p:sp>
        <p:nvSpPr>
          <p:cNvPr id="3" name="Title 2">
            <a:extLst>
              <a:ext uri="{FF2B5EF4-FFF2-40B4-BE49-F238E27FC236}">
                <a16:creationId xmlns:a16="http://schemas.microsoft.com/office/drawing/2014/main" id="{CCC4D4F9-8B66-49D6-94B7-01CED6B7646C}"/>
              </a:ext>
            </a:extLst>
          </p:cNvPr>
          <p:cNvSpPr>
            <a:spLocks noGrp="1"/>
          </p:cNvSpPr>
          <p:nvPr>
            <p:ph type="title"/>
          </p:nvPr>
        </p:nvSpPr>
        <p:spPr/>
        <p:txBody>
          <a:bodyPr/>
          <a:lstStyle/>
          <a:p>
            <a:r>
              <a:rPr lang="en-US" dirty="0"/>
              <a:t>Meet with the student</a:t>
            </a:r>
          </a:p>
        </p:txBody>
      </p:sp>
    </p:spTree>
    <p:extLst>
      <p:ext uri="{BB962C8B-B14F-4D97-AF65-F5344CB8AC3E}">
        <p14:creationId xmlns:p14="http://schemas.microsoft.com/office/powerpoint/2010/main" val="396660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7C261C-6DFD-427C-971F-696096AF30B4}"/>
              </a:ext>
            </a:extLst>
          </p:cNvPr>
          <p:cNvSpPr>
            <a:spLocks noGrp="1"/>
          </p:cNvSpPr>
          <p:nvPr>
            <p:ph idx="1"/>
          </p:nvPr>
        </p:nvSpPr>
        <p:spPr/>
        <p:txBody>
          <a:bodyPr>
            <a:normAutofit fontScale="92500"/>
          </a:bodyPr>
          <a:lstStyle/>
          <a:p>
            <a:r>
              <a:rPr lang="en-US" dirty="0"/>
              <a:t>Advance degree- MS, MBA, </a:t>
            </a:r>
            <a:r>
              <a:rPr lang="en-US" altLang="en-US" dirty="0"/>
              <a:t>MPH, or PhD</a:t>
            </a:r>
          </a:p>
          <a:p>
            <a:r>
              <a:rPr lang="en-US" altLang="en-US" dirty="0"/>
              <a:t>Research; such as role in research, publications, grants</a:t>
            </a:r>
          </a:p>
          <a:p>
            <a:r>
              <a:rPr lang="en-US" altLang="en-US" dirty="0"/>
              <a:t>Other scholarly activity; such as presentations, papers, other writing, courses/sessions taught, conferences</a:t>
            </a:r>
          </a:p>
          <a:p>
            <a:r>
              <a:rPr lang="en-US" altLang="en-US" dirty="0"/>
              <a:t>Leadership roles; such as class officer, student groups, representative to national organizations</a:t>
            </a:r>
          </a:p>
          <a:p>
            <a:r>
              <a:rPr lang="en-US" altLang="en-US" dirty="0"/>
              <a:t>Volunteer/extra-curricular activities; such as free clinics, children’s camps, interest groups, etc.</a:t>
            </a:r>
          </a:p>
          <a:p>
            <a:endParaRPr lang="en-US" dirty="0"/>
          </a:p>
        </p:txBody>
      </p:sp>
      <p:sp>
        <p:nvSpPr>
          <p:cNvPr id="3" name="Title 2">
            <a:extLst>
              <a:ext uri="{FF2B5EF4-FFF2-40B4-BE49-F238E27FC236}">
                <a16:creationId xmlns:a16="http://schemas.microsoft.com/office/drawing/2014/main" id="{EF01CD0A-2C3E-4200-B866-CDA297EF59F8}"/>
              </a:ext>
            </a:extLst>
          </p:cNvPr>
          <p:cNvSpPr>
            <a:spLocks noGrp="1"/>
          </p:cNvSpPr>
          <p:nvPr>
            <p:ph type="title"/>
          </p:nvPr>
        </p:nvSpPr>
        <p:spPr/>
        <p:txBody>
          <a:bodyPr/>
          <a:lstStyle/>
          <a:p>
            <a:r>
              <a:rPr lang="en-US" dirty="0"/>
              <a:t>Clarify aspects of the CV</a:t>
            </a:r>
          </a:p>
        </p:txBody>
      </p:sp>
    </p:spTree>
    <p:extLst>
      <p:ext uri="{BB962C8B-B14F-4D97-AF65-F5344CB8AC3E}">
        <p14:creationId xmlns:p14="http://schemas.microsoft.com/office/powerpoint/2010/main" val="183664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61345-F53E-432E-BED4-325C4DB119B1}"/>
              </a:ext>
            </a:extLst>
          </p:cNvPr>
          <p:cNvSpPr>
            <a:spLocks noGrp="1"/>
          </p:cNvSpPr>
          <p:nvPr>
            <p:ph idx="1"/>
          </p:nvPr>
        </p:nvSpPr>
        <p:spPr/>
        <p:txBody>
          <a:bodyPr/>
          <a:lstStyle/>
          <a:p>
            <a:r>
              <a:rPr lang="en-US" dirty="0"/>
              <a:t>Regardless of the purpose of the letter, there needs to be a means by which you send/upload the letter. In ERAS, this is a portal into which you will have a unique number found on the Letter Request Form</a:t>
            </a:r>
          </a:p>
          <a:p>
            <a:r>
              <a:rPr lang="en-US" dirty="0"/>
              <a:t>If the Letter Request Form provided for you does not include a statement, “I waive the right to review the letter” you should ask for another request where the student has indicated such.</a:t>
            </a:r>
          </a:p>
        </p:txBody>
      </p:sp>
      <p:sp>
        <p:nvSpPr>
          <p:cNvPr id="3" name="Title 2">
            <a:extLst>
              <a:ext uri="{FF2B5EF4-FFF2-40B4-BE49-F238E27FC236}">
                <a16:creationId xmlns:a16="http://schemas.microsoft.com/office/drawing/2014/main" id="{2159AAF8-A53F-4384-BFB3-9BBDA699DC69}"/>
              </a:ext>
            </a:extLst>
          </p:cNvPr>
          <p:cNvSpPr>
            <a:spLocks noGrp="1"/>
          </p:cNvSpPr>
          <p:nvPr>
            <p:ph type="title"/>
          </p:nvPr>
        </p:nvSpPr>
        <p:spPr/>
        <p:txBody>
          <a:bodyPr/>
          <a:lstStyle/>
          <a:p>
            <a:r>
              <a:rPr lang="en-US" dirty="0"/>
              <a:t>The letter request form</a:t>
            </a:r>
          </a:p>
        </p:txBody>
      </p:sp>
    </p:spTree>
    <p:extLst>
      <p:ext uri="{BB962C8B-B14F-4D97-AF65-F5344CB8AC3E}">
        <p14:creationId xmlns:p14="http://schemas.microsoft.com/office/powerpoint/2010/main" val="247382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C64A9A-9CF0-4EFA-A5F2-1B9C1A44050C}"/>
              </a:ext>
            </a:extLst>
          </p:cNvPr>
          <p:cNvSpPr>
            <a:spLocks noGrp="1"/>
          </p:cNvSpPr>
          <p:nvPr>
            <p:ph idx="1"/>
          </p:nvPr>
        </p:nvSpPr>
        <p:spPr>
          <a:xfrm>
            <a:off x="1447800" y="1690688"/>
            <a:ext cx="7067550" cy="4648200"/>
          </a:xfrm>
        </p:spPr>
        <p:txBody>
          <a:bodyPr>
            <a:normAutofit fontScale="92500" lnSpcReduction="20000"/>
          </a:bodyPr>
          <a:lstStyle/>
          <a:p>
            <a:r>
              <a:rPr lang="en-US"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File must be in a PDF format.</a:t>
            </a:r>
          </a:p>
          <a:p>
            <a:r>
              <a:rPr lang="en-US"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File size cannot exceed 1 MB.</a:t>
            </a:r>
          </a:p>
          <a:p>
            <a:r>
              <a:rPr lang="en-US"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File cannot be encrypted or password protected.</a:t>
            </a:r>
          </a:p>
          <a:p>
            <a:r>
              <a:rPr lang="en-US"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Filename cannot contain the following special characters: | * ? :</a:t>
            </a:r>
          </a:p>
          <a:p>
            <a:r>
              <a:rPr lang="en-US"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Page size must be 8.5 x 11 inches.</a:t>
            </a:r>
          </a:p>
          <a:p>
            <a:pPr marL="0" indent="0">
              <a:buNone/>
            </a:pPr>
            <a:endParaRPr lang="en-US" dirty="0">
              <a:solidFill>
                <a:srgbClr val="292929"/>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0" i="0" dirty="0">
                <a:solidFill>
                  <a:srgbClr val="292929"/>
                </a:solidFill>
                <a:effectLst/>
                <a:latin typeface="Calibri" panose="020F0502020204030204" pitchFamily="34" charset="0"/>
                <a:ea typeface="Calibri" panose="020F0502020204030204" pitchFamily="34" charset="0"/>
                <a:cs typeface="Calibri" panose="020F0502020204030204" pitchFamily="34" charset="0"/>
              </a:rPr>
              <a:t>It is recommended that letters are written on a professional letterhead. Before uploading a letter, carefully review the letter for accuracy and grammatical errors. LoR(s) should be signed by the LoR Author and include a date.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D905DDB5-8E40-4E19-B3C9-1A4E50DCE711}"/>
              </a:ext>
            </a:extLst>
          </p:cNvPr>
          <p:cNvSpPr>
            <a:spLocks noGrp="1"/>
          </p:cNvSpPr>
          <p:nvPr>
            <p:ph type="title"/>
          </p:nvPr>
        </p:nvSpPr>
        <p:spPr/>
        <p:txBody>
          <a:bodyPr/>
          <a:lstStyle/>
          <a:p>
            <a:r>
              <a:rPr lang="en-US" dirty="0"/>
              <a:t>The ERAS LoR</a:t>
            </a:r>
          </a:p>
        </p:txBody>
      </p:sp>
    </p:spTree>
    <p:extLst>
      <p:ext uri="{BB962C8B-B14F-4D97-AF65-F5344CB8AC3E}">
        <p14:creationId xmlns:p14="http://schemas.microsoft.com/office/powerpoint/2010/main" val="318644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E551-186D-4ABB-9620-94F0ECB2F221}"/>
              </a:ext>
            </a:extLst>
          </p:cNvPr>
          <p:cNvSpPr>
            <a:spLocks noGrp="1"/>
          </p:cNvSpPr>
          <p:nvPr>
            <p:ph type="title"/>
          </p:nvPr>
        </p:nvSpPr>
        <p:spPr>
          <a:xfrm>
            <a:off x="1600200" y="274638"/>
            <a:ext cx="6705600" cy="1143000"/>
          </a:xfrm>
        </p:spPr>
        <p:txBody>
          <a:bodyPr>
            <a:normAutofit fontScale="90000"/>
          </a:bodyPr>
          <a:lstStyle/>
          <a:p>
            <a:r>
              <a:rPr lang="en-US" dirty="0"/>
              <a:t>Main components of a compelling LoR</a:t>
            </a:r>
          </a:p>
        </p:txBody>
      </p:sp>
      <p:sp>
        <p:nvSpPr>
          <p:cNvPr id="3" name="Content Placeholder 2">
            <a:extLst>
              <a:ext uri="{FF2B5EF4-FFF2-40B4-BE49-F238E27FC236}">
                <a16:creationId xmlns:a16="http://schemas.microsoft.com/office/drawing/2014/main" id="{E20D8289-9992-4014-A842-E9FDECC38AA1}"/>
              </a:ext>
            </a:extLst>
          </p:cNvPr>
          <p:cNvSpPr>
            <a:spLocks noGrp="1"/>
          </p:cNvSpPr>
          <p:nvPr>
            <p:ph idx="1"/>
          </p:nvPr>
        </p:nvSpPr>
        <p:spPr/>
        <p:txBody>
          <a:bodyPr>
            <a:normAutofit/>
          </a:bodyPr>
          <a:lstStyle/>
          <a:p>
            <a:pPr marL="514350" indent="-514350">
              <a:buFont typeface="+mj-lt"/>
              <a:buAutoNum type="arabicPeriod"/>
            </a:pPr>
            <a:r>
              <a:rPr lang="en-US" b="0" i="0" u="none" strike="noStrike" baseline="0" dirty="0">
                <a:solidFill>
                  <a:srgbClr val="000000"/>
                </a:solidFill>
                <a:latin typeface="Calibri" panose="020F0502020204030204" pitchFamily="34" charset="0"/>
              </a:rPr>
              <a:t>Your assessment of the student’s strengths, preferably from working directly with him or her; </a:t>
            </a:r>
          </a:p>
          <a:p>
            <a:pPr marL="514350" indent="-514350">
              <a:buFont typeface="+mj-lt"/>
              <a:buAutoNum type="arabicPeriod"/>
            </a:pPr>
            <a:r>
              <a:rPr lang="en-US" b="0" i="0" u="none" strike="noStrike" baseline="0" dirty="0">
                <a:solidFill>
                  <a:srgbClr val="000000"/>
                </a:solidFill>
                <a:latin typeface="Calibri" panose="020F0502020204030204" pitchFamily="34" charset="0"/>
              </a:rPr>
              <a:t>Your assessment of how the student will perform as a resident and future member of that specialty; </a:t>
            </a:r>
          </a:p>
          <a:p>
            <a:pPr marL="514350" indent="-514350">
              <a:buFont typeface="+mj-lt"/>
              <a:buAutoNum type="arabicPeriod"/>
            </a:pPr>
            <a:r>
              <a:rPr lang="en-US" b="0" i="0" u="none" strike="noStrike" baseline="0" dirty="0">
                <a:solidFill>
                  <a:srgbClr val="000000"/>
                </a:solidFill>
                <a:latin typeface="Calibri" panose="020F0502020204030204" pitchFamily="34" charset="0"/>
              </a:rPr>
              <a:t>Anything that may distinguish this applicant from others. </a:t>
            </a:r>
          </a:p>
          <a:p>
            <a:endParaRPr lang="en-US" dirty="0"/>
          </a:p>
        </p:txBody>
      </p:sp>
    </p:spTree>
    <p:extLst>
      <p:ext uri="{BB962C8B-B14F-4D97-AF65-F5344CB8AC3E}">
        <p14:creationId xmlns:p14="http://schemas.microsoft.com/office/powerpoint/2010/main" val="310977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1B9D-83A4-42E8-91A6-98FDE0D7B424}"/>
              </a:ext>
            </a:extLst>
          </p:cNvPr>
          <p:cNvSpPr>
            <a:spLocks noGrp="1"/>
          </p:cNvSpPr>
          <p:nvPr>
            <p:ph type="title"/>
          </p:nvPr>
        </p:nvSpPr>
        <p:spPr/>
        <p:txBody>
          <a:bodyPr/>
          <a:lstStyle/>
          <a:p>
            <a:r>
              <a:rPr lang="en-US" dirty="0"/>
              <a:t>Other guidelines</a:t>
            </a:r>
          </a:p>
        </p:txBody>
      </p:sp>
      <p:sp>
        <p:nvSpPr>
          <p:cNvPr id="3" name="Content Placeholder 2">
            <a:extLst>
              <a:ext uri="{FF2B5EF4-FFF2-40B4-BE49-F238E27FC236}">
                <a16:creationId xmlns:a16="http://schemas.microsoft.com/office/drawing/2014/main" id="{0B306E4E-1DE5-4AD6-B87C-BA33A2532505}"/>
              </a:ext>
            </a:extLst>
          </p:cNvPr>
          <p:cNvSpPr>
            <a:spLocks noGrp="1"/>
          </p:cNvSpPr>
          <p:nvPr>
            <p:ph idx="1"/>
          </p:nvPr>
        </p:nvSpPr>
        <p:spPr>
          <a:xfrm>
            <a:off x="990600" y="1219200"/>
            <a:ext cx="8001000" cy="4876801"/>
          </a:xfrm>
        </p:spPr>
        <p:txBody>
          <a:bodyPr>
            <a:normAutofit fontScale="92500" lnSpcReduction="20000"/>
          </a:bodyPr>
          <a:lstStyle/>
          <a:p>
            <a:r>
              <a:rPr lang="en-US" sz="2400" b="1" i="0" u="none" strike="noStrike" baseline="0" dirty="0">
                <a:solidFill>
                  <a:srgbClr val="000000"/>
                </a:solidFill>
                <a:latin typeface="Calibri" panose="020F0502020204030204" pitchFamily="34" charset="0"/>
              </a:rPr>
              <a:t>Limit your letter to one or two pages. </a:t>
            </a:r>
            <a:r>
              <a:rPr lang="en-US" sz="2400" b="0" i="0" u="none" strike="noStrike" baseline="0" dirty="0">
                <a:solidFill>
                  <a:srgbClr val="000000"/>
                </a:solidFill>
                <a:latin typeface="Calibri" panose="020F0502020204030204" pitchFamily="34" charset="0"/>
              </a:rPr>
              <a:t>The strongest letters include at least three paragraphs. Length of the letter may be interpreted by some programs as a measure of strength of the recommendation, although some may specify “one page or less” (such as the military). </a:t>
            </a:r>
          </a:p>
          <a:p>
            <a:r>
              <a:rPr lang="en-US" sz="2400" b="1" i="0" u="none" strike="noStrike" baseline="0" dirty="0">
                <a:solidFill>
                  <a:srgbClr val="000000"/>
                </a:solidFill>
                <a:latin typeface="Calibri" panose="020F0502020204030204" pitchFamily="34" charset="0"/>
              </a:rPr>
              <a:t>Explain how you know the applicant and your relationship. </a:t>
            </a:r>
            <a:r>
              <a:rPr lang="en-US" sz="2400" b="0" i="0" u="none" strike="noStrike" baseline="0" dirty="0">
                <a:solidFill>
                  <a:srgbClr val="000000"/>
                </a:solidFill>
                <a:latin typeface="Calibri" panose="020F0502020204030204" pitchFamily="34" charset="0"/>
              </a:rPr>
              <a:t>Do you know this applicant from an academic, clinical, or research setting? State how long have you known the applicant and how well. </a:t>
            </a:r>
          </a:p>
          <a:p>
            <a:r>
              <a:rPr lang="en-US" sz="2400" b="1" i="0" u="none" strike="noStrike" baseline="0" dirty="0">
                <a:solidFill>
                  <a:srgbClr val="000000"/>
                </a:solidFill>
                <a:latin typeface="Calibri" panose="020F0502020204030204" pitchFamily="34" charset="0"/>
              </a:rPr>
              <a:t>Tailor your letter. </a:t>
            </a:r>
            <a:r>
              <a:rPr lang="en-US" sz="2400" b="0" i="0" u="none" strike="noStrike" baseline="0" dirty="0">
                <a:solidFill>
                  <a:srgbClr val="000000"/>
                </a:solidFill>
                <a:latin typeface="Calibri" panose="020F0502020204030204" pitchFamily="34" charset="0"/>
              </a:rPr>
              <a:t>Give the reader a sense of the applicant’s potential as a future physician, as well as in other areas on which you can comment (e.g., research, advocacy, their chosen specialty). Specific areas to comment on include: intellectual ability; analytical skills; attitude toward learning; communication skills; initiative, motivation, and persistence; and personal achievements. Highlight ACGME core competencies where possible. </a:t>
            </a:r>
          </a:p>
          <a:p>
            <a:endParaRPr lang="en-US" dirty="0"/>
          </a:p>
        </p:txBody>
      </p:sp>
    </p:spTree>
    <p:extLst>
      <p:ext uri="{BB962C8B-B14F-4D97-AF65-F5344CB8AC3E}">
        <p14:creationId xmlns:p14="http://schemas.microsoft.com/office/powerpoint/2010/main" val="3788237789"/>
      </p:ext>
    </p:extLst>
  </p:cSld>
  <p:clrMapOvr>
    <a:masterClrMapping/>
  </p:clrMapOvr>
</p:sld>
</file>

<file path=ppt/theme/theme1.xml><?xml version="1.0" encoding="utf-8"?>
<a:theme xmlns:a="http://schemas.openxmlformats.org/drawingml/2006/main" name="VTC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VTC New</Template>
  <TotalTime>14985</TotalTime>
  <Words>1276</Words>
  <Application>Microsoft Office PowerPoint</Application>
  <PresentationFormat>On-screen Show (4:3)</PresentationFormat>
  <Paragraphs>89</Paragraphs>
  <Slides>16</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VTC New</vt:lpstr>
      <vt:lpstr>Custom Design</vt:lpstr>
      <vt:lpstr> Writing a Letter of Recommendation for VTCSOM students</vt:lpstr>
      <vt:lpstr>Initial Considerations</vt:lpstr>
      <vt:lpstr>When you are asked…</vt:lpstr>
      <vt:lpstr>Meet with the student</vt:lpstr>
      <vt:lpstr>Clarify aspects of the CV</vt:lpstr>
      <vt:lpstr>The letter request form</vt:lpstr>
      <vt:lpstr>The ERAS LoR</vt:lpstr>
      <vt:lpstr>Main components of a compelling LoR</vt:lpstr>
      <vt:lpstr>Other guidelines</vt:lpstr>
      <vt:lpstr>Other guidelines (continued)</vt:lpstr>
      <vt:lpstr>Other guidelines (continued)</vt:lpstr>
      <vt:lpstr>Words matter</vt:lpstr>
      <vt:lpstr>Basic Template</vt:lpstr>
      <vt:lpstr>Basic Template</vt:lpstr>
      <vt:lpstr>Be sure to…</vt:lpstr>
      <vt:lpstr>Resources</vt:lpstr>
    </vt:vector>
  </TitlesOfParts>
  <Company>Carilion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TMH</dc:creator>
  <cp:lastModifiedBy>Knight, Aubrey</cp:lastModifiedBy>
  <cp:revision>159</cp:revision>
  <cp:lastPrinted>2018-06-07T12:46:58Z</cp:lastPrinted>
  <dcterms:created xsi:type="dcterms:W3CDTF">2016-10-24T14:04:24Z</dcterms:created>
  <dcterms:modified xsi:type="dcterms:W3CDTF">2024-03-08T18:59:00Z</dcterms:modified>
</cp:coreProperties>
</file>