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7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8" r:id="rId4"/>
  </p:sldMasterIdLst>
  <p:notesMasterIdLst>
    <p:notesMasterId r:id="rId28"/>
  </p:notesMasterIdLst>
  <p:sldIdLst>
    <p:sldId id="256" r:id="rId5"/>
    <p:sldId id="263" r:id="rId6"/>
    <p:sldId id="265" r:id="rId7"/>
    <p:sldId id="289" r:id="rId8"/>
    <p:sldId id="272" r:id="rId9"/>
    <p:sldId id="257" r:id="rId10"/>
    <p:sldId id="258" r:id="rId11"/>
    <p:sldId id="280" r:id="rId12"/>
    <p:sldId id="259" r:id="rId13"/>
    <p:sldId id="262" r:id="rId14"/>
    <p:sldId id="275" r:id="rId15"/>
    <p:sldId id="282" r:id="rId16"/>
    <p:sldId id="283" r:id="rId17"/>
    <p:sldId id="267" r:id="rId18"/>
    <p:sldId id="285" r:id="rId19"/>
    <p:sldId id="291" r:id="rId20"/>
    <p:sldId id="268" r:id="rId21"/>
    <p:sldId id="292" r:id="rId22"/>
    <p:sldId id="288" r:id="rId23"/>
    <p:sldId id="286" r:id="rId24"/>
    <p:sldId id="290" r:id="rId25"/>
    <p:sldId id="271" r:id="rId26"/>
    <p:sldId id="279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EDB2F11-238B-90BD-89BA-8E13D8E55468}" name="Pasha, Saif" initials="PS" userId="S::saifpasha@vt.edu::89f9635c-5c6d-40b5-8512-69ea14a07f97" providerId="AD"/>
  <p188:author id="{FE12D237-F0D3-4E56-278F-DCCA4FCB4C1B}" name="Pieroni, Cole" initials="PC" userId="S::cpieroni@vt.edu::6e96c779-a5b3-419f-91d3-ce23a51386f8" providerId="AD"/>
  <p188:author id="{45FC868A-251A-2A2B-AFCB-B72DF1F3CAFB}" name="Guerry, Alaina" initials="GA" userId="S::malaina@vt.edu::a3d96687-ffb3-4a19-b496-a8158d594f55" providerId="AD"/>
  <p188:author id="{7E5D0DFF-CB04-E91B-BEAE-B4AB6B259175}" name="Harris, Calvin" initials="HC" userId="S::calharris@vt.edu::6e986385-11a8-4c0b-8e6e-c09e8c3b615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61F41"/>
    <a:srgbClr val="2F5E81"/>
    <a:srgbClr val="75787B"/>
    <a:srgbClr val="EFEEE7"/>
    <a:srgbClr val="BF99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78" y="11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erry, Alaina" userId="a3d96687-ffb3-4a19-b496-a8158d594f55" providerId="ADAL" clId="{4F4CDD4F-ABDB-46CD-B4B9-05BF63731061}"/>
    <pc:docChg chg="modSld">
      <pc:chgData name="Guerry, Alaina" userId="a3d96687-ffb3-4a19-b496-a8158d594f55" providerId="ADAL" clId="{4F4CDD4F-ABDB-46CD-B4B9-05BF63731061}" dt="2025-02-20T19:20:59.356" v="58"/>
      <pc:docMkLst>
        <pc:docMk/>
      </pc:docMkLst>
      <pc:sldChg chg="delCm modNotesTx">
        <pc:chgData name="Guerry, Alaina" userId="a3d96687-ffb3-4a19-b496-a8158d594f55" providerId="ADAL" clId="{4F4CDD4F-ABDB-46CD-B4B9-05BF63731061}" dt="2025-02-19T16:30:42.161" v="1" actId="20577"/>
        <pc:sldMkLst>
          <pc:docMk/>
          <pc:sldMk cId="109857222" sldId="256"/>
        </pc:sldMkLst>
      </pc:sldChg>
      <pc:sldChg chg="modNotesTx">
        <pc:chgData name="Guerry, Alaina" userId="a3d96687-ffb3-4a19-b496-a8158d594f55" providerId="ADAL" clId="{4F4CDD4F-ABDB-46CD-B4B9-05BF63731061}" dt="2025-02-19T16:30:59.675" v="5" actId="20577"/>
        <pc:sldMkLst>
          <pc:docMk/>
          <pc:sldMk cId="3724918753" sldId="257"/>
        </pc:sldMkLst>
      </pc:sldChg>
      <pc:sldChg chg="delCm modNotesTx">
        <pc:chgData name="Guerry, Alaina" userId="a3d96687-ffb3-4a19-b496-a8158d594f55" providerId="ADAL" clId="{4F4CDD4F-ABDB-46CD-B4B9-05BF63731061}" dt="2025-02-19T16:31:07.036" v="7"/>
        <pc:sldMkLst>
          <pc:docMk/>
          <pc:sldMk cId="3114389171" sldId="258"/>
        </pc:sldMkLst>
      </pc:sldChg>
      <pc:sldChg chg="modNotesTx">
        <pc:chgData name="Guerry, Alaina" userId="a3d96687-ffb3-4a19-b496-a8158d594f55" providerId="ADAL" clId="{4F4CDD4F-ABDB-46CD-B4B9-05BF63731061}" dt="2025-02-19T16:31:17.753" v="11" actId="20577"/>
        <pc:sldMkLst>
          <pc:docMk/>
          <pc:sldMk cId="1393110864" sldId="259"/>
        </pc:sldMkLst>
      </pc:sldChg>
      <pc:sldChg chg="modNotesTx">
        <pc:chgData name="Guerry, Alaina" userId="a3d96687-ffb3-4a19-b496-a8158d594f55" providerId="ADAL" clId="{4F4CDD4F-ABDB-46CD-B4B9-05BF63731061}" dt="2025-02-19T16:31:21.977" v="12" actId="20577"/>
        <pc:sldMkLst>
          <pc:docMk/>
          <pc:sldMk cId="3168930482" sldId="262"/>
        </pc:sldMkLst>
      </pc:sldChg>
      <pc:sldChg chg="modNotesTx">
        <pc:chgData name="Guerry, Alaina" userId="a3d96687-ffb3-4a19-b496-a8158d594f55" providerId="ADAL" clId="{4F4CDD4F-ABDB-46CD-B4B9-05BF63731061}" dt="2025-02-19T16:30:46.250" v="2" actId="20577"/>
        <pc:sldMkLst>
          <pc:docMk/>
          <pc:sldMk cId="1668092164" sldId="263"/>
        </pc:sldMkLst>
      </pc:sldChg>
      <pc:sldChg chg="modSp mod">
        <pc:chgData name="Guerry, Alaina" userId="a3d96687-ffb3-4a19-b496-a8158d594f55" providerId="ADAL" clId="{4F4CDD4F-ABDB-46CD-B4B9-05BF63731061}" dt="2025-02-20T19:20:12.257" v="36" actId="1076"/>
        <pc:sldMkLst>
          <pc:docMk/>
          <pc:sldMk cId="2760347022" sldId="265"/>
        </pc:sldMkLst>
        <pc:spChg chg="mod">
          <ac:chgData name="Guerry, Alaina" userId="a3d96687-ffb3-4a19-b496-a8158d594f55" providerId="ADAL" clId="{4F4CDD4F-ABDB-46CD-B4B9-05BF63731061}" dt="2025-02-20T19:20:12.257" v="36" actId="1076"/>
          <ac:spMkLst>
            <pc:docMk/>
            <pc:sldMk cId="2760347022" sldId="265"/>
            <ac:spMk id="17" creationId="{CEFE5F55-72ED-40F3-B368-2ABD2895D5F3}"/>
          </ac:spMkLst>
        </pc:spChg>
      </pc:sldChg>
      <pc:sldChg chg="delCm modNotesTx">
        <pc:chgData name="Guerry, Alaina" userId="a3d96687-ffb3-4a19-b496-a8158d594f55" providerId="ADAL" clId="{4F4CDD4F-ABDB-46CD-B4B9-05BF63731061}" dt="2025-02-19T16:31:48.122" v="20"/>
        <pc:sldMkLst>
          <pc:docMk/>
          <pc:sldMk cId="4107158134" sldId="267"/>
        </pc:sldMkLst>
      </pc:sldChg>
      <pc:sldChg chg="modNotesTx">
        <pc:chgData name="Guerry, Alaina" userId="a3d96687-ffb3-4a19-b496-a8158d594f55" providerId="ADAL" clId="{4F4CDD4F-ABDB-46CD-B4B9-05BF63731061}" dt="2025-02-19T16:32:03.887" v="24" actId="20577"/>
        <pc:sldMkLst>
          <pc:docMk/>
          <pc:sldMk cId="1178866016" sldId="268"/>
        </pc:sldMkLst>
      </pc:sldChg>
      <pc:sldChg chg="delCm modNotesTx">
        <pc:chgData name="Guerry, Alaina" userId="a3d96687-ffb3-4a19-b496-a8158d594f55" providerId="ADAL" clId="{4F4CDD4F-ABDB-46CD-B4B9-05BF63731061}" dt="2025-02-19T16:32:32.791" v="34"/>
        <pc:sldMkLst>
          <pc:docMk/>
          <pc:sldMk cId="4124648250" sldId="271"/>
        </pc:sldMkLst>
      </pc:sldChg>
      <pc:sldChg chg="modNotesTx">
        <pc:chgData name="Guerry, Alaina" userId="a3d96687-ffb3-4a19-b496-a8158d594f55" providerId="ADAL" clId="{4F4CDD4F-ABDB-46CD-B4B9-05BF63731061}" dt="2025-02-19T16:30:55.642" v="4" actId="20577"/>
        <pc:sldMkLst>
          <pc:docMk/>
          <pc:sldMk cId="1645250797" sldId="272"/>
        </pc:sldMkLst>
      </pc:sldChg>
      <pc:sldChg chg="modNotesTx">
        <pc:chgData name="Guerry, Alaina" userId="a3d96687-ffb3-4a19-b496-a8158d594f55" providerId="ADAL" clId="{4F4CDD4F-ABDB-46CD-B4B9-05BF63731061}" dt="2025-02-19T16:31:27.755" v="13" actId="20577"/>
        <pc:sldMkLst>
          <pc:docMk/>
          <pc:sldMk cId="3330406337" sldId="275"/>
        </pc:sldMkLst>
      </pc:sldChg>
      <pc:sldChg chg="delCm modNotesTx">
        <pc:chgData name="Guerry, Alaina" userId="a3d96687-ffb3-4a19-b496-a8158d594f55" providerId="ADAL" clId="{4F4CDD4F-ABDB-46CD-B4B9-05BF63731061}" dt="2025-02-20T19:20:59.356" v="58"/>
        <pc:sldMkLst>
          <pc:docMk/>
          <pc:sldMk cId="2039813902" sldId="279"/>
        </pc:sldMkLst>
      </pc:sldChg>
      <pc:sldChg chg="delCm modNotesTx">
        <pc:chgData name="Guerry, Alaina" userId="a3d96687-ffb3-4a19-b496-a8158d594f55" providerId="ADAL" clId="{4F4CDD4F-ABDB-46CD-B4B9-05BF63731061}" dt="2025-02-19T16:31:14.332" v="10"/>
        <pc:sldMkLst>
          <pc:docMk/>
          <pc:sldMk cId="2909544788" sldId="280"/>
        </pc:sldMkLst>
      </pc:sldChg>
      <pc:sldChg chg="modNotesTx">
        <pc:chgData name="Guerry, Alaina" userId="a3d96687-ffb3-4a19-b496-a8158d594f55" providerId="ADAL" clId="{4F4CDD4F-ABDB-46CD-B4B9-05BF63731061}" dt="2025-02-19T16:31:31.400" v="14" actId="20577"/>
        <pc:sldMkLst>
          <pc:docMk/>
          <pc:sldMk cId="3108959865" sldId="282"/>
        </pc:sldMkLst>
      </pc:sldChg>
      <pc:sldChg chg="modSp mod delCm modNotesTx">
        <pc:chgData name="Guerry, Alaina" userId="a3d96687-ffb3-4a19-b496-a8158d594f55" providerId="ADAL" clId="{4F4CDD4F-ABDB-46CD-B4B9-05BF63731061}" dt="2025-02-20T19:20:37.852" v="56" actId="1035"/>
        <pc:sldMkLst>
          <pc:docMk/>
          <pc:sldMk cId="1546262338" sldId="283"/>
        </pc:sldMkLst>
        <pc:spChg chg="mod">
          <ac:chgData name="Guerry, Alaina" userId="a3d96687-ffb3-4a19-b496-a8158d594f55" providerId="ADAL" clId="{4F4CDD4F-ABDB-46CD-B4B9-05BF63731061}" dt="2025-02-20T19:20:37.852" v="56" actId="1035"/>
          <ac:spMkLst>
            <pc:docMk/>
            <pc:sldMk cId="1546262338" sldId="283"/>
            <ac:spMk id="9" creationId="{1915B1E0-92B7-665E-7A56-52B3A35FCDF0}"/>
          </ac:spMkLst>
        </pc:spChg>
      </pc:sldChg>
      <pc:sldChg chg="modNotesTx">
        <pc:chgData name="Guerry, Alaina" userId="a3d96687-ffb3-4a19-b496-a8158d594f55" providerId="ADAL" clId="{4F4CDD4F-ABDB-46CD-B4B9-05BF63731061}" dt="2025-02-19T16:31:52.903" v="21" actId="20577"/>
        <pc:sldMkLst>
          <pc:docMk/>
          <pc:sldMk cId="1650359840" sldId="285"/>
        </pc:sldMkLst>
      </pc:sldChg>
      <pc:sldChg chg="modNotesTx">
        <pc:chgData name="Guerry, Alaina" userId="a3d96687-ffb3-4a19-b496-a8158d594f55" providerId="ADAL" clId="{4F4CDD4F-ABDB-46CD-B4B9-05BF63731061}" dt="2025-02-19T16:32:14.412" v="27" actId="20577"/>
        <pc:sldMkLst>
          <pc:docMk/>
          <pc:sldMk cId="3697674117" sldId="286"/>
        </pc:sldMkLst>
      </pc:sldChg>
      <pc:sldChg chg="modNotesTx">
        <pc:chgData name="Guerry, Alaina" userId="a3d96687-ffb3-4a19-b496-a8158d594f55" providerId="ADAL" clId="{4F4CDD4F-ABDB-46CD-B4B9-05BF63731061}" dt="2025-02-19T16:32:10.904" v="26" actId="20577"/>
        <pc:sldMkLst>
          <pc:docMk/>
          <pc:sldMk cId="3406069381" sldId="288"/>
        </pc:sldMkLst>
      </pc:sldChg>
      <pc:sldChg chg="modNotesTx">
        <pc:chgData name="Guerry, Alaina" userId="a3d96687-ffb3-4a19-b496-a8158d594f55" providerId="ADAL" clId="{4F4CDD4F-ABDB-46CD-B4B9-05BF63731061}" dt="2025-02-19T16:30:51.182" v="3" actId="20577"/>
        <pc:sldMkLst>
          <pc:docMk/>
          <pc:sldMk cId="2274046257" sldId="289"/>
        </pc:sldMkLst>
      </pc:sldChg>
      <pc:sldChg chg="modNotesTx">
        <pc:chgData name="Guerry, Alaina" userId="a3d96687-ffb3-4a19-b496-a8158d594f55" providerId="ADAL" clId="{4F4CDD4F-ABDB-46CD-B4B9-05BF63731061}" dt="2025-02-19T16:32:21.827" v="28" actId="20577"/>
        <pc:sldMkLst>
          <pc:docMk/>
          <pc:sldMk cId="2023202689" sldId="290"/>
        </pc:sldMkLst>
      </pc:sldChg>
      <pc:sldChg chg="modNotesTx">
        <pc:chgData name="Guerry, Alaina" userId="a3d96687-ffb3-4a19-b496-a8158d594f55" providerId="ADAL" clId="{4F4CDD4F-ABDB-46CD-B4B9-05BF63731061}" dt="2025-02-19T16:31:57.665" v="22" actId="20577"/>
        <pc:sldMkLst>
          <pc:docMk/>
          <pc:sldMk cId="3974283324" sldId="291"/>
        </pc:sldMkLst>
      </pc:sldChg>
      <pc:sldChg chg="modNotesTx">
        <pc:chgData name="Guerry, Alaina" userId="a3d96687-ffb3-4a19-b496-a8158d594f55" providerId="ADAL" clId="{4F4CDD4F-ABDB-46CD-B4B9-05BF63731061}" dt="2025-02-19T16:32:07.083" v="25" actId="20577"/>
        <pc:sldMkLst>
          <pc:docMk/>
          <pc:sldMk cId="2102399214" sldId="292"/>
        </pc:sldMkLst>
      </pc:sldChg>
    </pc:docChg>
  </pc:docChgLst>
</pc:chgInfo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svg"/><Relationship Id="rId1" Type="http://schemas.openxmlformats.org/officeDocument/2006/relationships/image" Target="../media/image22.png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svg"/><Relationship Id="rId1" Type="http://schemas.openxmlformats.org/officeDocument/2006/relationships/image" Target="../media/image22.png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8E2BEFF-1816-47C1-991A-549DC65DDA74}" type="doc">
      <dgm:prSet loTypeId="urn:microsoft.com/office/officeart/2005/8/layout/hierarchy1" loCatId="hierarchy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BBF4230B-F6A5-46B8-9BBB-7FE1D75358C8}">
      <dgm:prSet/>
      <dgm:spPr/>
      <dgm:t>
        <a:bodyPr/>
        <a:lstStyle/>
        <a:p>
          <a:r>
            <a:rPr lang="en-US">
              <a:solidFill>
                <a:schemeClr val="tx1"/>
              </a:solidFill>
            </a:rPr>
            <a:t>The I2I series addresses evolving curricular challenges through collaborative learning and practical skill development.</a:t>
          </a:r>
        </a:p>
      </dgm:t>
    </dgm:pt>
    <dgm:pt modelId="{272BCFD5-F265-4BEA-B66E-FAF6890B086A}" type="parTrans" cxnId="{D1C31980-5E33-4E45-9285-437A26B3F460}">
      <dgm:prSet/>
      <dgm:spPr/>
      <dgm:t>
        <a:bodyPr/>
        <a:lstStyle/>
        <a:p>
          <a:endParaRPr lang="en-US"/>
        </a:p>
      </dgm:t>
    </dgm:pt>
    <dgm:pt modelId="{03DB7F5E-FD8D-4BD7-9A54-46914FEB1854}" type="sibTrans" cxnId="{D1C31980-5E33-4E45-9285-437A26B3F460}">
      <dgm:prSet/>
      <dgm:spPr/>
      <dgm:t>
        <a:bodyPr/>
        <a:lstStyle/>
        <a:p>
          <a:endParaRPr lang="en-US"/>
        </a:p>
      </dgm:t>
    </dgm:pt>
    <dgm:pt modelId="{B7D9F70D-8596-417E-A96E-701D94E41F2F}">
      <dgm:prSet/>
      <dgm:spPr/>
      <dgm:t>
        <a:bodyPr/>
        <a:lstStyle/>
        <a:p>
          <a:r>
            <a:rPr lang="en-US"/>
            <a:t>The goal of I2I is to empower participants to analyze educational issues and implement creative solutions, building valuable teaching resources and establishing VTCSOM as a center of innovation. </a:t>
          </a:r>
        </a:p>
      </dgm:t>
    </dgm:pt>
    <dgm:pt modelId="{17A18DFD-B226-4B64-938D-93BB993F80FE}" type="parTrans" cxnId="{BAEEDA8A-FAC8-4B78-99B3-B8B6F1AB4654}">
      <dgm:prSet/>
      <dgm:spPr/>
      <dgm:t>
        <a:bodyPr/>
        <a:lstStyle/>
        <a:p>
          <a:endParaRPr lang="en-US"/>
        </a:p>
      </dgm:t>
    </dgm:pt>
    <dgm:pt modelId="{E2BBD111-BD97-4C39-8899-EDBCA409B919}" type="sibTrans" cxnId="{BAEEDA8A-FAC8-4B78-99B3-B8B6F1AB4654}">
      <dgm:prSet/>
      <dgm:spPr/>
      <dgm:t>
        <a:bodyPr/>
        <a:lstStyle/>
        <a:p>
          <a:endParaRPr lang="en-US"/>
        </a:p>
      </dgm:t>
    </dgm:pt>
    <dgm:pt modelId="{DC4FD2D3-8F77-4BBC-9346-372AC1D8C507}" type="pres">
      <dgm:prSet presAssocID="{18E2BEFF-1816-47C1-991A-549DC65DDA74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849E8B42-0245-4001-A003-C2BBBFFDEF9D}" type="pres">
      <dgm:prSet presAssocID="{BBF4230B-F6A5-46B8-9BBB-7FE1D75358C8}" presName="hierRoot1" presStyleCnt="0"/>
      <dgm:spPr/>
    </dgm:pt>
    <dgm:pt modelId="{5CFD45C3-5814-4E23-A6D1-AD945F7D1F2F}" type="pres">
      <dgm:prSet presAssocID="{BBF4230B-F6A5-46B8-9BBB-7FE1D75358C8}" presName="composite" presStyleCnt="0"/>
      <dgm:spPr/>
    </dgm:pt>
    <dgm:pt modelId="{F4384CE1-9145-44ED-BB07-F301EF4F205B}" type="pres">
      <dgm:prSet presAssocID="{BBF4230B-F6A5-46B8-9BBB-7FE1D75358C8}" presName="background" presStyleLbl="node0" presStyleIdx="0" presStyleCnt="2"/>
      <dgm:spPr/>
    </dgm:pt>
    <dgm:pt modelId="{E3A474AB-E2E7-4314-8A51-46A0A00712BF}" type="pres">
      <dgm:prSet presAssocID="{BBF4230B-F6A5-46B8-9BBB-7FE1D75358C8}" presName="text" presStyleLbl="fgAcc0" presStyleIdx="0" presStyleCnt="2">
        <dgm:presLayoutVars>
          <dgm:chPref val="3"/>
        </dgm:presLayoutVars>
      </dgm:prSet>
      <dgm:spPr/>
    </dgm:pt>
    <dgm:pt modelId="{8132CD79-9639-4408-BCA8-EBBABAAB7E2F}" type="pres">
      <dgm:prSet presAssocID="{BBF4230B-F6A5-46B8-9BBB-7FE1D75358C8}" presName="hierChild2" presStyleCnt="0"/>
      <dgm:spPr/>
    </dgm:pt>
    <dgm:pt modelId="{936DFC7A-B305-4FB4-A678-248C323752A0}" type="pres">
      <dgm:prSet presAssocID="{B7D9F70D-8596-417E-A96E-701D94E41F2F}" presName="hierRoot1" presStyleCnt="0"/>
      <dgm:spPr/>
    </dgm:pt>
    <dgm:pt modelId="{075A397D-2F9A-43C6-8727-1469CAC9940C}" type="pres">
      <dgm:prSet presAssocID="{B7D9F70D-8596-417E-A96E-701D94E41F2F}" presName="composite" presStyleCnt="0"/>
      <dgm:spPr/>
    </dgm:pt>
    <dgm:pt modelId="{AD6DEB22-9EA9-4B83-AEFE-1349F893482A}" type="pres">
      <dgm:prSet presAssocID="{B7D9F70D-8596-417E-A96E-701D94E41F2F}" presName="background" presStyleLbl="node0" presStyleIdx="1" presStyleCnt="2"/>
      <dgm:spPr/>
    </dgm:pt>
    <dgm:pt modelId="{C82AC874-70C3-4CE5-9486-4D270E82E9EF}" type="pres">
      <dgm:prSet presAssocID="{B7D9F70D-8596-417E-A96E-701D94E41F2F}" presName="text" presStyleLbl="fgAcc0" presStyleIdx="1" presStyleCnt="2">
        <dgm:presLayoutVars>
          <dgm:chPref val="3"/>
        </dgm:presLayoutVars>
      </dgm:prSet>
      <dgm:spPr/>
    </dgm:pt>
    <dgm:pt modelId="{CF706C75-DDAD-4008-9E21-2467DFBC903D}" type="pres">
      <dgm:prSet presAssocID="{B7D9F70D-8596-417E-A96E-701D94E41F2F}" presName="hierChild2" presStyleCnt="0"/>
      <dgm:spPr/>
    </dgm:pt>
  </dgm:ptLst>
  <dgm:cxnLst>
    <dgm:cxn modelId="{1AC9D810-B0D9-4FDA-9C2D-3B1A07AB0702}" type="presOf" srcId="{B7D9F70D-8596-417E-A96E-701D94E41F2F}" destId="{C82AC874-70C3-4CE5-9486-4D270E82E9EF}" srcOrd="0" destOrd="0" presId="urn:microsoft.com/office/officeart/2005/8/layout/hierarchy1"/>
    <dgm:cxn modelId="{D1C31980-5E33-4E45-9285-437A26B3F460}" srcId="{18E2BEFF-1816-47C1-991A-549DC65DDA74}" destId="{BBF4230B-F6A5-46B8-9BBB-7FE1D75358C8}" srcOrd="0" destOrd="0" parTransId="{272BCFD5-F265-4BEA-B66E-FAF6890B086A}" sibTransId="{03DB7F5E-FD8D-4BD7-9A54-46914FEB1854}"/>
    <dgm:cxn modelId="{BAEEDA8A-FAC8-4B78-99B3-B8B6F1AB4654}" srcId="{18E2BEFF-1816-47C1-991A-549DC65DDA74}" destId="{B7D9F70D-8596-417E-A96E-701D94E41F2F}" srcOrd="1" destOrd="0" parTransId="{17A18DFD-B226-4B64-938D-93BB993F80FE}" sibTransId="{E2BBD111-BD97-4C39-8899-EDBCA409B919}"/>
    <dgm:cxn modelId="{FEEC9DB0-0B3B-4CE8-BB1F-5DB51F590FBB}" type="presOf" srcId="{BBF4230B-F6A5-46B8-9BBB-7FE1D75358C8}" destId="{E3A474AB-E2E7-4314-8A51-46A0A00712BF}" srcOrd="0" destOrd="0" presId="urn:microsoft.com/office/officeart/2005/8/layout/hierarchy1"/>
    <dgm:cxn modelId="{B98DA7BE-516B-44C9-8759-5E8FEB6B2735}" type="presOf" srcId="{18E2BEFF-1816-47C1-991A-549DC65DDA74}" destId="{DC4FD2D3-8F77-4BBC-9346-372AC1D8C507}" srcOrd="0" destOrd="0" presId="urn:microsoft.com/office/officeart/2005/8/layout/hierarchy1"/>
    <dgm:cxn modelId="{DF572650-8B90-4594-B2F4-EA1E7D6A0374}" type="presParOf" srcId="{DC4FD2D3-8F77-4BBC-9346-372AC1D8C507}" destId="{849E8B42-0245-4001-A003-C2BBBFFDEF9D}" srcOrd="0" destOrd="0" presId="urn:microsoft.com/office/officeart/2005/8/layout/hierarchy1"/>
    <dgm:cxn modelId="{E73A6393-918C-4B87-94B2-2AE4E9D6CEBB}" type="presParOf" srcId="{849E8B42-0245-4001-A003-C2BBBFFDEF9D}" destId="{5CFD45C3-5814-4E23-A6D1-AD945F7D1F2F}" srcOrd="0" destOrd="0" presId="urn:microsoft.com/office/officeart/2005/8/layout/hierarchy1"/>
    <dgm:cxn modelId="{CEFB03D5-971E-48E9-B1CA-4A6CBCEDBDF8}" type="presParOf" srcId="{5CFD45C3-5814-4E23-A6D1-AD945F7D1F2F}" destId="{F4384CE1-9145-44ED-BB07-F301EF4F205B}" srcOrd="0" destOrd="0" presId="urn:microsoft.com/office/officeart/2005/8/layout/hierarchy1"/>
    <dgm:cxn modelId="{911F338B-D905-47F5-82C4-728E04489FF8}" type="presParOf" srcId="{5CFD45C3-5814-4E23-A6D1-AD945F7D1F2F}" destId="{E3A474AB-E2E7-4314-8A51-46A0A00712BF}" srcOrd="1" destOrd="0" presId="urn:microsoft.com/office/officeart/2005/8/layout/hierarchy1"/>
    <dgm:cxn modelId="{F9E4A7E1-AD38-482B-AF97-30D6914ADF3C}" type="presParOf" srcId="{849E8B42-0245-4001-A003-C2BBBFFDEF9D}" destId="{8132CD79-9639-4408-BCA8-EBBABAAB7E2F}" srcOrd="1" destOrd="0" presId="urn:microsoft.com/office/officeart/2005/8/layout/hierarchy1"/>
    <dgm:cxn modelId="{41E1B88B-93FF-4DBE-9D12-8C0200B3AE2A}" type="presParOf" srcId="{DC4FD2D3-8F77-4BBC-9346-372AC1D8C507}" destId="{936DFC7A-B305-4FB4-A678-248C323752A0}" srcOrd="1" destOrd="0" presId="urn:microsoft.com/office/officeart/2005/8/layout/hierarchy1"/>
    <dgm:cxn modelId="{4B0E05DE-DCEC-407B-957D-2A87FDEACC8A}" type="presParOf" srcId="{936DFC7A-B305-4FB4-A678-248C323752A0}" destId="{075A397D-2F9A-43C6-8727-1469CAC9940C}" srcOrd="0" destOrd="0" presId="urn:microsoft.com/office/officeart/2005/8/layout/hierarchy1"/>
    <dgm:cxn modelId="{2A48E272-BB4F-4113-A688-5E457E90FC1D}" type="presParOf" srcId="{075A397D-2F9A-43C6-8727-1469CAC9940C}" destId="{AD6DEB22-9EA9-4B83-AEFE-1349F893482A}" srcOrd="0" destOrd="0" presId="urn:microsoft.com/office/officeart/2005/8/layout/hierarchy1"/>
    <dgm:cxn modelId="{0FDAE6CD-B846-4008-9AB2-B4B58FE7F80F}" type="presParOf" srcId="{075A397D-2F9A-43C6-8727-1469CAC9940C}" destId="{C82AC874-70C3-4CE5-9486-4D270E82E9EF}" srcOrd="1" destOrd="0" presId="urn:microsoft.com/office/officeart/2005/8/layout/hierarchy1"/>
    <dgm:cxn modelId="{22390555-2AD8-4AFE-9178-33409848E9A4}" type="presParOf" srcId="{936DFC7A-B305-4FB4-A678-248C323752A0}" destId="{CF706C75-DDAD-4008-9E21-2467DFBC903D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B540C5E-4CD3-4C8A-BF29-30F4CA65C9AF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D7382C3-4FCC-43AC-9FE6-DAA98DBE0AF9}">
      <dgm:prSet/>
      <dgm:spPr/>
      <dgm:t>
        <a:bodyPr/>
        <a:lstStyle/>
        <a:p>
          <a:pPr algn="l"/>
          <a:r>
            <a:rPr lang="en-US">
              <a:solidFill>
                <a:schemeClr val="bg1"/>
              </a:solidFill>
              <a:latin typeface="Aptos"/>
            </a:rPr>
            <a:t>Began feeling ill two weeks ago during a trip to Guatemala</a:t>
          </a:r>
          <a:endParaRPr lang="en-US">
            <a:solidFill>
              <a:schemeClr val="bg1"/>
            </a:solidFill>
            <a:latin typeface="Aptos Display" panose="02110004020202020204"/>
          </a:endParaRPr>
        </a:p>
      </dgm:t>
    </dgm:pt>
    <dgm:pt modelId="{5B5A77F3-ADF4-4EC0-A780-048AD6F7B373}" type="parTrans" cxnId="{F600F4CF-055C-4812-B4DE-E781A82690CA}">
      <dgm:prSet/>
      <dgm:spPr/>
      <dgm:t>
        <a:bodyPr/>
        <a:lstStyle/>
        <a:p>
          <a:endParaRPr lang="en-US"/>
        </a:p>
      </dgm:t>
    </dgm:pt>
    <dgm:pt modelId="{91CAC49B-FE70-4C31-B0DA-1C2EFE5EEE6F}" type="sibTrans" cxnId="{F600F4CF-055C-4812-B4DE-E781A82690CA}">
      <dgm:prSet/>
      <dgm:spPr/>
      <dgm:t>
        <a:bodyPr/>
        <a:lstStyle/>
        <a:p>
          <a:endParaRPr lang="en-US"/>
        </a:p>
      </dgm:t>
    </dgm:pt>
    <dgm:pt modelId="{966C31A7-7BD6-4436-8F37-01FBAE3D1A81}">
      <dgm:prSet/>
      <dgm:spPr/>
      <dgm:t>
        <a:bodyPr/>
        <a:lstStyle/>
        <a:p>
          <a:pPr algn="l"/>
          <a:r>
            <a:rPr lang="en-US">
              <a:solidFill>
                <a:schemeClr val="bg1"/>
              </a:solidFill>
              <a:latin typeface="Aptos"/>
            </a:rPr>
            <a:t>Initial symptoms were muscle aches, fatigue, and epigastric pain</a:t>
          </a:r>
        </a:p>
      </dgm:t>
    </dgm:pt>
    <dgm:pt modelId="{6FD53EE9-6A8D-4B8C-9712-3616FEBF5B33}" type="parTrans" cxnId="{DC5DE75A-AF64-4A50-B2FD-F033BC52AE97}">
      <dgm:prSet/>
      <dgm:spPr/>
      <dgm:t>
        <a:bodyPr/>
        <a:lstStyle/>
        <a:p>
          <a:endParaRPr lang="en-US"/>
        </a:p>
      </dgm:t>
    </dgm:pt>
    <dgm:pt modelId="{B0B35AD8-CD77-424A-AD52-D34BF3B56521}" type="sibTrans" cxnId="{DC5DE75A-AF64-4A50-B2FD-F033BC52AE97}">
      <dgm:prSet/>
      <dgm:spPr/>
      <dgm:t>
        <a:bodyPr/>
        <a:lstStyle/>
        <a:p>
          <a:endParaRPr lang="en-US"/>
        </a:p>
      </dgm:t>
    </dgm:pt>
    <dgm:pt modelId="{0CCD17F4-A74F-4F83-9313-F07231CAF1DE}">
      <dgm:prSet/>
      <dgm:spPr/>
      <dgm:t>
        <a:bodyPr/>
        <a:lstStyle/>
        <a:p>
          <a:pPr algn="l"/>
          <a:r>
            <a:rPr lang="en-US">
              <a:solidFill>
                <a:schemeClr val="bg1"/>
              </a:solidFill>
              <a:latin typeface="Aptos"/>
            </a:rPr>
            <a:t>Tested positive for COVID-19 and followed quarantine guidelines</a:t>
          </a:r>
        </a:p>
      </dgm:t>
    </dgm:pt>
    <dgm:pt modelId="{F7E20286-17B2-40EB-A86B-2100A968E8DE}" type="parTrans" cxnId="{5E3420DA-27B3-4939-A098-FC50133FDDCE}">
      <dgm:prSet/>
      <dgm:spPr/>
      <dgm:t>
        <a:bodyPr/>
        <a:lstStyle/>
        <a:p>
          <a:endParaRPr lang="en-US"/>
        </a:p>
      </dgm:t>
    </dgm:pt>
    <dgm:pt modelId="{DCBE1043-E230-414E-BE6F-23B3875F4F51}" type="sibTrans" cxnId="{5E3420DA-27B3-4939-A098-FC50133FDDCE}">
      <dgm:prSet/>
      <dgm:spPr/>
      <dgm:t>
        <a:bodyPr/>
        <a:lstStyle/>
        <a:p>
          <a:endParaRPr lang="en-US"/>
        </a:p>
      </dgm:t>
    </dgm:pt>
    <dgm:pt modelId="{673466F2-628E-42E0-A7E8-7D74920B29A7}">
      <dgm:prSet/>
      <dgm:spPr/>
      <dgm:t>
        <a:bodyPr/>
        <a:lstStyle/>
        <a:p>
          <a:pPr algn="l"/>
          <a:r>
            <a:rPr lang="en-US">
              <a:solidFill>
                <a:schemeClr val="bg1"/>
              </a:solidFill>
              <a:latin typeface="Aptos"/>
            </a:rPr>
            <a:t>Describes pain as crampy with a sensation of fullness</a:t>
          </a:r>
        </a:p>
      </dgm:t>
    </dgm:pt>
    <dgm:pt modelId="{421E30CA-46FF-46E5-9381-EC3650510349}" type="parTrans" cxnId="{612E8D26-6E3C-4D6F-A8FF-5DC1B6D03D2C}">
      <dgm:prSet/>
      <dgm:spPr/>
      <dgm:t>
        <a:bodyPr/>
        <a:lstStyle/>
        <a:p>
          <a:endParaRPr lang="en-US"/>
        </a:p>
      </dgm:t>
    </dgm:pt>
    <dgm:pt modelId="{4662B52C-054A-4F9C-9FF4-3DE73A7B067A}" type="sibTrans" cxnId="{612E8D26-6E3C-4D6F-A8FF-5DC1B6D03D2C}">
      <dgm:prSet/>
      <dgm:spPr/>
      <dgm:t>
        <a:bodyPr/>
        <a:lstStyle/>
        <a:p>
          <a:endParaRPr lang="en-US"/>
        </a:p>
      </dgm:t>
    </dgm:pt>
    <dgm:pt modelId="{859FA795-C920-4C49-A9DF-2BAD76BE8C4B}">
      <dgm:prSet/>
      <dgm:spPr/>
      <dgm:t>
        <a:bodyPr/>
        <a:lstStyle/>
        <a:p>
          <a:pPr algn="l"/>
          <a:r>
            <a:rPr lang="en-US">
              <a:solidFill>
                <a:schemeClr val="bg1"/>
              </a:solidFill>
              <a:latin typeface="Aptos"/>
            </a:rPr>
            <a:t>Motrin, Pepcid, Protonix, and Pepto Bismol provided no improvement</a:t>
          </a:r>
        </a:p>
      </dgm:t>
    </dgm:pt>
    <dgm:pt modelId="{336B8DA3-4C0F-46E9-95D3-C8AE2E46584A}" type="parTrans" cxnId="{0FBFD547-2F93-43D4-B91D-B811E9D141F4}">
      <dgm:prSet/>
      <dgm:spPr/>
      <dgm:t>
        <a:bodyPr/>
        <a:lstStyle/>
        <a:p>
          <a:endParaRPr lang="en-US"/>
        </a:p>
      </dgm:t>
    </dgm:pt>
    <dgm:pt modelId="{5CD7AB26-79A4-44BA-83AC-2AEC5FACB4FA}" type="sibTrans" cxnId="{0FBFD547-2F93-43D4-B91D-B811E9D141F4}">
      <dgm:prSet/>
      <dgm:spPr/>
      <dgm:t>
        <a:bodyPr/>
        <a:lstStyle/>
        <a:p>
          <a:endParaRPr lang="en-US"/>
        </a:p>
      </dgm:t>
    </dgm:pt>
    <dgm:pt modelId="{D4A68A41-EADF-4F0F-BFDE-9A535716CBF6}">
      <dgm:prSet/>
      <dgm:spPr/>
      <dgm:t>
        <a:bodyPr/>
        <a:lstStyle/>
        <a:p>
          <a:pPr algn="l"/>
          <a:r>
            <a:rPr lang="en-US">
              <a:solidFill>
                <a:schemeClr val="bg1"/>
              </a:solidFill>
              <a:latin typeface="Aptos"/>
            </a:rPr>
            <a:t>Reports loss of appetite and minimal food intake over past two weeks</a:t>
          </a:r>
        </a:p>
      </dgm:t>
    </dgm:pt>
    <dgm:pt modelId="{8069BB41-27FB-419C-8FF0-193B2723C398}" type="parTrans" cxnId="{922F110E-8F88-4832-9CE2-63C6684F2222}">
      <dgm:prSet/>
      <dgm:spPr/>
      <dgm:t>
        <a:bodyPr/>
        <a:lstStyle/>
        <a:p>
          <a:endParaRPr lang="en-US"/>
        </a:p>
      </dgm:t>
    </dgm:pt>
    <dgm:pt modelId="{455D8867-2F7D-40B9-A6A3-01E55004B7FE}" type="sibTrans" cxnId="{922F110E-8F88-4832-9CE2-63C6684F2222}">
      <dgm:prSet/>
      <dgm:spPr/>
      <dgm:t>
        <a:bodyPr/>
        <a:lstStyle/>
        <a:p>
          <a:endParaRPr lang="en-US"/>
        </a:p>
      </dgm:t>
    </dgm:pt>
    <dgm:pt modelId="{66BE1954-A380-4A2D-A056-56D06E0DFDB1}">
      <dgm:prSet/>
      <dgm:spPr/>
      <dgm:t>
        <a:bodyPr/>
        <a:lstStyle/>
        <a:p>
          <a:pPr algn="l"/>
          <a:r>
            <a:rPr lang="en-US">
              <a:solidFill>
                <a:schemeClr val="bg1"/>
              </a:solidFill>
              <a:latin typeface="Aptos"/>
            </a:rPr>
            <a:t>Presented to the emergency department today due to onset of vomiting this morning</a:t>
          </a:r>
        </a:p>
      </dgm:t>
    </dgm:pt>
    <dgm:pt modelId="{D204BB64-624F-492E-9B5F-051A5BE6C4D0}" type="parTrans" cxnId="{F8ACA919-2CB5-4F64-94B8-D74C930411DF}">
      <dgm:prSet/>
      <dgm:spPr/>
      <dgm:t>
        <a:bodyPr/>
        <a:lstStyle/>
        <a:p>
          <a:endParaRPr lang="en-US"/>
        </a:p>
      </dgm:t>
    </dgm:pt>
    <dgm:pt modelId="{44BD2634-D7AD-47D5-966F-84BF559B9E14}" type="sibTrans" cxnId="{F8ACA919-2CB5-4F64-94B8-D74C930411DF}">
      <dgm:prSet/>
      <dgm:spPr/>
      <dgm:t>
        <a:bodyPr/>
        <a:lstStyle/>
        <a:p>
          <a:endParaRPr lang="en-US"/>
        </a:p>
      </dgm:t>
    </dgm:pt>
    <dgm:pt modelId="{3686A8C9-3497-4CFA-8E03-B2763913EFF7}">
      <dgm:prSet phldr="0"/>
      <dgm:spPr/>
      <dgm:t>
        <a:bodyPr/>
        <a:lstStyle/>
        <a:p>
          <a:pPr algn="l"/>
          <a:r>
            <a:rPr lang="en-US">
              <a:solidFill>
                <a:schemeClr val="bg1"/>
              </a:solidFill>
              <a:latin typeface="Aptos"/>
            </a:rPr>
            <a:t>Persistent abdominal pain and bloating progressively worsening</a:t>
          </a:r>
          <a:endParaRPr lang="en-US">
            <a:solidFill>
              <a:srgbClr val="000000"/>
            </a:solidFill>
            <a:latin typeface="Aptos"/>
          </a:endParaRPr>
        </a:p>
      </dgm:t>
    </dgm:pt>
    <dgm:pt modelId="{A42BD8F6-945E-4AAD-BBDB-44DF4C468821}" type="parTrans" cxnId="{2FFF2279-C0BD-4D8A-AEFE-237D6F88BB35}">
      <dgm:prSet/>
      <dgm:spPr/>
    </dgm:pt>
    <dgm:pt modelId="{88423EAC-CAEE-4774-961E-C47B64FB47E2}" type="sibTrans" cxnId="{2FFF2279-C0BD-4D8A-AEFE-237D6F88BB35}">
      <dgm:prSet/>
      <dgm:spPr/>
    </dgm:pt>
    <dgm:pt modelId="{670F4B78-D9FA-47D1-A263-F680F602470E}" type="pres">
      <dgm:prSet presAssocID="{AB540C5E-4CD3-4C8A-BF29-30F4CA65C9AF}" presName="diagram" presStyleCnt="0">
        <dgm:presLayoutVars>
          <dgm:dir/>
          <dgm:resizeHandles val="exact"/>
        </dgm:presLayoutVars>
      </dgm:prSet>
      <dgm:spPr/>
    </dgm:pt>
    <dgm:pt modelId="{38B22ED7-7E60-4599-B22E-58B1C50D9A19}" type="pres">
      <dgm:prSet presAssocID="{AD7382C3-4FCC-43AC-9FE6-DAA98DBE0AF9}" presName="node" presStyleLbl="node1" presStyleIdx="0" presStyleCnt="8">
        <dgm:presLayoutVars>
          <dgm:bulletEnabled val="1"/>
        </dgm:presLayoutVars>
      </dgm:prSet>
      <dgm:spPr/>
    </dgm:pt>
    <dgm:pt modelId="{3DEBC97B-B851-4205-B460-F06B094F45E4}" type="pres">
      <dgm:prSet presAssocID="{91CAC49B-FE70-4C31-B0DA-1C2EFE5EEE6F}" presName="sibTrans" presStyleCnt="0"/>
      <dgm:spPr/>
    </dgm:pt>
    <dgm:pt modelId="{F73BD144-1192-477C-8861-C061613D989B}" type="pres">
      <dgm:prSet presAssocID="{966C31A7-7BD6-4436-8F37-01FBAE3D1A81}" presName="node" presStyleLbl="node1" presStyleIdx="1" presStyleCnt="8">
        <dgm:presLayoutVars>
          <dgm:bulletEnabled val="1"/>
        </dgm:presLayoutVars>
      </dgm:prSet>
      <dgm:spPr/>
    </dgm:pt>
    <dgm:pt modelId="{21751D9D-9454-4BD2-85B1-7776B4803C89}" type="pres">
      <dgm:prSet presAssocID="{B0B35AD8-CD77-424A-AD52-D34BF3B56521}" presName="sibTrans" presStyleCnt="0"/>
      <dgm:spPr/>
    </dgm:pt>
    <dgm:pt modelId="{08AA7A71-DADB-41D3-A93F-5CF52A745053}" type="pres">
      <dgm:prSet presAssocID="{0CCD17F4-A74F-4F83-9313-F07231CAF1DE}" presName="node" presStyleLbl="node1" presStyleIdx="2" presStyleCnt="8">
        <dgm:presLayoutVars>
          <dgm:bulletEnabled val="1"/>
        </dgm:presLayoutVars>
      </dgm:prSet>
      <dgm:spPr/>
    </dgm:pt>
    <dgm:pt modelId="{973099E9-0D0B-4C89-9390-36A927E093B4}" type="pres">
      <dgm:prSet presAssocID="{DCBE1043-E230-414E-BE6F-23B3875F4F51}" presName="sibTrans" presStyleCnt="0"/>
      <dgm:spPr/>
    </dgm:pt>
    <dgm:pt modelId="{7240AA46-DFA0-442C-8D51-63B8052A385D}" type="pres">
      <dgm:prSet presAssocID="{3686A8C9-3497-4CFA-8E03-B2763913EFF7}" presName="node" presStyleLbl="node1" presStyleIdx="3" presStyleCnt="8">
        <dgm:presLayoutVars>
          <dgm:bulletEnabled val="1"/>
        </dgm:presLayoutVars>
      </dgm:prSet>
      <dgm:spPr/>
    </dgm:pt>
    <dgm:pt modelId="{00413594-2B4F-4234-BB13-21480E9F2FF9}" type="pres">
      <dgm:prSet presAssocID="{88423EAC-CAEE-4774-961E-C47B64FB47E2}" presName="sibTrans" presStyleCnt="0"/>
      <dgm:spPr/>
    </dgm:pt>
    <dgm:pt modelId="{93E92E01-868E-42B3-B98B-FB6F770406FE}" type="pres">
      <dgm:prSet presAssocID="{673466F2-628E-42E0-A7E8-7D74920B29A7}" presName="node" presStyleLbl="node1" presStyleIdx="4" presStyleCnt="8">
        <dgm:presLayoutVars>
          <dgm:bulletEnabled val="1"/>
        </dgm:presLayoutVars>
      </dgm:prSet>
      <dgm:spPr/>
    </dgm:pt>
    <dgm:pt modelId="{32AFC39A-E322-4862-AF5F-9DEB70D33D74}" type="pres">
      <dgm:prSet presAssocID="{4662B52C-054A-4F9C-9FF4-3DE73A7B067A}" presName="sibTrans" presStyleCnt="0"/>
      <dgm:spPr/>
    </dgm:pt>
    <dgm:pt modelId="{23AA12FF-6049-4C49-9D63-D86EAC7F56CC}" type="pres">
      <dgm:prSet presAssocID="{859FA795-C920-4C49-A9DF-2BAD76BE8C4B}" presName="node" presStyleLbl="node1" presStyleIdx="5" presStyleCnt="8">
        <dgm:presLayoutVars>
          <dgm:bulletEnabled val="1"/>
        </dgm:presLayoutVars>
      </dgm:prSet>
      <dgm:spPr/>
    </dgm:pt>
    <dgm:pt modelId="{1637115A-AF0E-444E-938B-EDA19784A79A}" type="pres">
      <dgm:prSet presAssocID="{5CD7AB26-79A4-44BA-83AC-2AEC5FACB4FA}" presName="sibTrans" presStyleCnt="0"/>
      <dgm:spPr/>
    </dgm:pt>
    <dgm:pt modelId="{2A5ECF42-61DC-41A6-8696-7EACEC37F0DB}" type="pres">
      <dgm:prSet presAssocID="{D4A68A41-EADF-4F0F-BFDE-9A535716CBF6}" presName="node" presStyleLbl="node1" presStyleIdx="6" presStyleCnt="8">
        <dgm:presLayoutVars>
          <dgm:bulletEnabled val="1"/>
        </dgm:presLayoutVars>
      </dgm:prSet>
      <dgm:spPr/>
    </dgm:pt>
    <dgm:pt modelId="{B6F1DE67-1F1B-444E-9EEA-E1DB33F88E86}" type="pres">
      <dgm:prSet presAssocID="{455D8867-2F7D-40B9-A6A3-01E55004B7FE}" presName="sibTrans" presStyleCnt="0"/>
      <dgm:spPr/>
    </dgm:pt>
    <dgm:pt modelId="{2282828B-C380-475E-9CB8-57AABDABBDFA}" type="pres">
      <dgm:prSet presAssocID="{66BE1954-A380-4A2D-A056-56D06E0DFDB1}" presName="node" presStyleLbl="node1" presStyleIdx="7" presStyleCnt="8">
        <dgm:presLayoutVars>
          <dgm:bulletEnabled val="1"/>
        </dgm:presLayoutVars>
      </dgm:prSet>
      <dgm:spPr/>
    </dgm:pt>
  </dgm:ptLst>
  <dgm:cxnLst>
    <dgm:cxn modelId="{BABF4506-22D4-4A1A-9A93-AB62968E9F91}" type="presOf" srcId="{673466F2-628E-42E0-A7E8-7D74920B29A7}" destId="{93E92E01-868E-42B3-B98B-FB6F770406FE}" srcOrd="0" destOrd="0" presId="urn:microsoft.com/office/officeart/2005/8/layout/default"/>
    <dgm:cxn modelId="{922F110E-8F88-4832-9CE2-63C6684F2222}" srcId="{AB540C5E-4CD3-4C8A-BF29-30F4CA65C9AF}" destId="{D4A68A41-EADF-4F0F-BFDE-9A535716CBF6}" srcOrd="6" destOrd="0" parTransId="{8069BB41-27FB-419C-8FF0-193B2723C398}" sibTransId="{455D8867-2F7D-40B9-A6A3-01E55004B7FE}"/>
    <dgm:cxn modelId="{F8ACA919-2CB5-4F64-94B8-D74C930411DF}" srcId="{AB540C5E-4CD3-4C8A-BF29-30F4CA65C9AF}" destId="{66BE1954-A380-4A2D-A056-56D06E0DFDB1}" srcOrd="7" destOrd="0" parTransId="{D204BB64-624F-492E-9B5F-051A5BE6C4D0}" sibTransId="{44BD2634-D7AD-47D5-966F-84BF559B9E14}"/>
    <dgm:cxn modelId="{612E8D26-6E3C-4D6F-A8FF-5DC1B6D03D2C}" srcId="{AB540C5E-4CD3-4C8A-BF29-30F4CA65C9AF}" destId="{673466F2-628E-42E0-A7E8-7D74920B29A7}" srcOrd="4" destOrd="0" parTransId="{421E30CA-46FF-46E5-9381-EC3650510349}" sibTransId="{4662B52C-054A-4F9C-9FF4-3DE73A7B067A}"/>
    <dgm:cxn modelId="{67D56139-51A7-4FB7-AFFE-891DBC7BF2D2}" type="presOf" srcId="{966C31A7-7BD6-4436-8F37-01FBAE3D1A81}" destId="{F73BD144-1192-477C-8861-C061613D989B}" srcOrd="0" destOrd="0" presId="urn:microsoft.com/office/officeart/2005/8/layout/default"/>
    <dgm:cxn modelId="{CB17003C-E853-44E4-B3F8-FF7FEA8FC0F0}" type="presOf" srcId="{D4A68A41-EADF-4F0F-BFDE-9A535716CBF6}" destId="{2A5ECF42-61DC-41A6-8696-7EACEC37F0DB}" srcOrd="0" destOrd="0" presId="urn:microsoft.com/office/officeart/2005/8/layout/default"/>
    <dgm:cxn modelId="{0FBFD547-2F93-43D4-B91D-B811E9D141F4}" srcId="{AB540C5E-4CD3-4C8A-BF29-30F4CA65C9AF}" destId="{859FA795-C920-4C49-A9DF-2BAD76BE8C4B}" srcOrd="5" destOrd="0" parTransId="{336B8DA3-4C0F-46E9-95D3-C8AE2E46584A}" sibTransId="{5CD7AB26-79A4-44BA-83AC-2AEC5FACB4FA}"/>
    <dgm:cxn modelId="{3C123E52-0F6A-4030-BD77-3143B77A9591}" type="presOf" srcId="{66BE1954-A380-4A2D-A056-56D06E0DFDB1}" destId="{2282828B-C380-475E-9CB8-57AABDABBDFA}" srcOrd="0" destOrd="0" presId="urn:microsoft.com/office/officeart/2005/8/layout/default"/>
    <dgm:cxn modelId="{45AD0E53-887A-471B-A768-E1100022B671}" type="presOf" srcId="{0CCD17F4-A74F-4F83-9313-F07231CAF1DE}" destId="{08AA7A71-DADB-41D3-A93F-5CF52A745053}" srcOrd="0" destOrd="0" presId="urn:microsoft.com/office/officeart/2005/8/layout/default"/>
    <dgm:cxn modelId="{2FFF2279-C0BD-4D8A-AEFE-237D6F88BB35}" srcId="{AB540C5E-4CD3-4C8A-BF29-30F4CA65C9AF}" destId="{3686A8C9-3497-4CFA-8E03-B2763913EFF7}" srcOrd="3" destOrd="0" parTransId="{A42BD8F6-945E-4AAD-BBDB-44DF4C468821}" sibTransId="{88423EAC-CAEE-4774-961E-C47B64FB47E2}"/>
    <dgm:cxn modelId="{DC5DE75A-AF64-4A50-B2FD-F033BC52AE97}" srcId="{AB540C5E-4CD3-4C8A-BF29-30F4CA65C9AF}" destId="{966C31A7-7BD6-4436-8F37-01FBAE3D1A81}" srcOrd="1" destOrd="0" parTransId="{6FD53EE9-6A8D-4B8C-9712-3616FEBF5B33}" sibTransId="{B0B35AD8-CD77-424A-AD52-D34BF3B56521}"/>
    <dgm:cxn modelId="{BAE01083-7695-4327-8357-EAE2B93AC7B8}" type="presOf" srcId="{AB540C5E-4CD3-4C8A-BF29-30F4CA65C9AF}" destId="{670F4B78-D9FA-47D1-A263-F680F602470E}" srcOrd="0" destOrd="0" presId="urn:microsoft.com/office/officeart/2005/8/layout/default"/>
    <dgm:cxn modelId="{C6390592-43CF-40D6-8E55-2A30A583ACB2}" type="presOf" srcId="{3686A8C9-3497-4CFA-8E03-B2763913EFF7}" destId="{7240AA46-DFA0-442C-8D51-63B8052A385D}" srcOrd="0" destOrd="0" presId="urn:microsoft.com/office/officeart/2005/8/layout/default"/>
    <dgm:cxn modelId="{4CAF8BBC-F500-40C2-B1FB-63D5644F02CB}" type="presOf" srcId="{859FA795-C920-4C49-A9DF-2BAD76BE8C4B}" destId="{23AA12FF-6049-4C49-9D63-D86EAC7F56CC}" srcOrd="0" destOrd="0" presId="urn:microsoft.com/office/officeart/2005/8/layout/default"/>
    <dgm:cxn modelId="{F600F4CF-055C-4812-B4DE-E781A82690CA}" srcId="{AB540C5E-4CD3-4C8A-BF29-30F4CA65C9AF}" destId="{AD7382C3-4FCC-43AC-9FE6-DAA98DBE0AF9}" srcOrd="0" destOrd="0" parTransId="{5B5A77F3-ADF4-4EC0-A780-048AD6F7B373}" sibTransId="{91CAC49B-FE70-4C31-B0DA-1C2EFE5EEE6F}"/>
    <dgm:cxn modelId="{5E3420DA-27B3-4939-A098-FC50133FDDCE}" srcId="{AB540C5E-4CD3-4C8A-BF29-30F4CA65C9AF}" destId="{0CCD17F4-A74F-4F83-9313-F07231CAF1DE}" srcOrd="2" destOrd="0" parTransId="{F7E20286-17B2-40EB-A86B-2100A968E8DE}" sibTransId="{DCBE1043-E230-414E-BE6F-23B3875F4F51}"/>
    <dgm:cxn modelId="{295823F0-EA5B-4149-83BF-9F30B3D3D6E3}" type="presOf" srcId="{AD7382C3-4FCC-43AC-9FE6-DAA98DBE0AF9}" destId="{38B22ED7-7E60-4599-B22E-58B1C50D9A19}" srcOrd="0" destOrd="0" presId="urn:microsoft.com/office/officeart/2005/8/layout/default"/>
    <dgm:cxn modelId="{E40D5B6E-2892-4307-AAFE-43B45B1B4B1F}" type="presParOf" srcId="{670F4B78-D9FA-47D1-A263-F680F602470E}" destId="{38B22ED7-7E60-4599-B22E-58B1C50D9A19}" srcOrd="0" destOrd="0" presId="urn:microsoft.com/office/officeart/2005/8/layout/default"/>
    <dgm:cxn modelId="{61A60273-0605-4625-BABC-CE5260C340C2}" type="presParOf" srcId="{670F4B78-D9FA-47D1-A263-F680F602470E}" destId="{3DEBC97B-B851-4205-B460-F06B094F45E4}" srcOrd="1" destOrd="0" presId="urn:microsoft.com/office/officeart/2005/8/layout/default"/>
    <dgm:cxn modelId="{FFE10C6A-9D12-4054-8094-E723BD049D78}" type="presParOf" srcId="{670F4B78-D9FA-47D1-A263-F680F602470E}" destId="{F73BD144-1192-477C-8861-C061613D989B}" srcOrd="2" destOrd="0" presId="urn:microsoft.com/office/officeart/2005/8/layout/default"/>
    <dgm:cxn modelId="{61738E5F-81B5-4576-B8E4-22616FDFD493}" type="presParOf" srcId="{670F4B78-D9FA-47D1-A263-F680F602470E}" destId="{21751D9D-9454-4BD2-85B1-7776B4803C89}" srcOrd="3" destOrd="0" presId="urn:microsoft.com/office/officeart/2005/8/layout/default"/>
    <dgm:cxn modelId="{BEAEFF3A-2B09-45D4-9C95-FC579A37C655}" type="presParOf" srcId="{670F4B78-D9FA-47D1-A263-F680F602470E}" destId="{08AA7A71-DADB-41D3-A93F-5CF52A745053}" srcOrd="4" destOrd="0" presId="urn:microsoft.com/office/officeart/2005/8/layout/default"/>
    <dgm:cxn modelId="{B78A58E3-93F1-4BBD-9EE8-5BA45F70B93D}" type="presParOf" srcId="{670F4B78-D9FA-47D1-A263-F680F602470E}" destId="{973099E9-0D0B-4C89-9390-36A927E093B4}" srcOrd="5" destOrd="0" presId="urn:microsoft.com/office/officeart/2005/8/layout/default"/>
    <dgm:cxn modelId="{4430810D-DFD0-4BD2-9052-7A832F09A02E}" type="presParOf" srcId="{670F4B78-D9FA-47D1-A263-F680F602470E}" destId="{7240AA46-DFA0-442C-8D51-63B8052A385D}" srcOrd="6" destOrd="0" presId="urn:microsoft.com/office/officeart/2005/8/layout/default"/>
    <dgm:cxn modelId="{DEFBCA78-198A-427B-A308-4EB4C10B4B44}" type="presParOf" srcId="{670F4B78-D9FA-47D1-A263-F680F602470E}" destId="{00413594-2B4F-4234-BB13-21480E9F2FF9}" srcOrd="7" destOrd="0" presId="urn:microsoft.com/office/officeart/2005/8/layout/default"/>
    <dgm:cxn modelId="{98CD6729-06D7-4EAF-B7CD-03FFEBE78C78}" type="presParOf" srcId="{670F4B78-D9FA-47D1-A263-F680F602470E}" destId="{93E92E01-868E-42B3-B98B-FB6F770406FE}" srcOrd="8" destOrd="0" presId="urn:microsoft.com/office/officeart/2005/8/layout/default"/>
    <dgm:cxn modelId="{6A6C3B29-3A14-45AE-A377-0143917C9050}" type="presParOf" srcId="{670F4B78-D9FA-47D1-A263-F680F602470E}" destId="{32AFC39A-E322-4862-AF5F-9DEB70D33D74}" srcOrd="9" destOrd="0" presId="urn:microsoft.com/office/officeart/2005/8/layout/default"/>
    <dgm:cxn modelId="{FB028A25-B024-44B7-817D-41B224612EC4}" type="presParOf" srcId="{670F4B78-D9FA-47D1-A263-F680F602470E}" destId="{23AA12FF-6049-4C49-9D63-D86EAC7F56CC}" srcOrd="10" destOrd="0" presId="urn:microsoft.com/office/officeart/2005/8/layout/default"/>
    <dgm:cxn modelId="{C7F8E803-EBF5-4240-A184-6448E8A53D80}" type="presParOf" srcId="{670F4B78-D9FA-47D1-A263-F680F602470E}" destId="{1637115A-AF0E-444E-938B-EDA19784A79A}" srcOrd="11" destOrd="0" presId="urn:microsoft.com/office/officeart/2005/8/layout/default"/>
    <dgm:cxn modelId="{1CED1F7E-943E-4753-B244-399590F28C76}" type="presParOf" srcId="{670F4B78-D9FA-47D1-A263-F680F602470E}" destId="{2A5ECF42-61DC-41A6-8696-7EACEC37F0DB}" srcOrd="12" destOrd="0" presId="urn:microsoft.com/office/officeart/2005/8/layout/default"/>
    <dgm:cxn modelId="{BAFA7852-9405-4C98-91F9-C3800303C817}" type="presParOf" srcId="{670F4B78-D9FA-47D1-A263-F680F602470E}" destId="{B6F1DE67-1F1B-444E-9EEA-E1DB33F88E86}" srcOrd="13" destOrd="0" presId="urn:microsoft.com/office/officeart/2005/8/layout/default"/>
    <dgm:cxn modelId="{012DD42E-B27E-4850-B860-4A4A6BEB748F}" type="presParOf" srcId="{670F4B78-D9FA-47D1-A263-F680F602470E}" destId="{2282828B-C380-475E-9CB8-57AABDABBDFA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2301145-E01F-4459-86EB-73414E66573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E950447-D891-418B-9540-C7C898C33BDD}">
      <dgm:prSet phldrT="[Text]" phldr="0"/>
      <dgm:spPr/>
      <dgm:t>
        <a:bodyPr/>
        <a:lstStyle/>
        <a:p>
          <a:pPr algn="l" rtl="0">
            <a:lnSpc>
              <a:spcPct val="120000"/>
            </a:lnSpc>
          </a:pPr>
          <a:r>
            <a:rPr lang="en-US">
              <a:solidFill>
                <a:schemeClr val="bg1"/>
              </a:solidFill>
              <a:latin typeface="Avenir Next LT Pro"/>
            </a:rPr>
            <a:t>3. Come together to discuss what you found.</a:t>
          </a:r>
          <a:endParaRPr lang="en-US">
            <a:solidFill>
              <a:schemeClr val="bg1"/>
            </a:solidFill>
          </a:endParaRPr>
        </a:p>
      </dgm:t>
    </dgm:pt>
    <dgm:pt modelId="{A9D438A8-EED0-4DA4-A9EA-52C2D60205BB}" type="parTrans" cxnId="{4AD5EF9B-FB7D-4C74-A88C-BF581177F15E}">
      <dgm:prSet/>
      <dgm:spPr/>
      <dgm:t>
        <a:bodyPr/>
        <a:lstStyle/>
        <a:p>
          <a:endParaRPr lang="en-US"/>
        </a:p>
      </dgm:t>
    </dgm:pt>
    <dgm:pt modelId="{E00653EC-879C-4748-BEE6-B8F6CC52C0C9}" type="sibTrans" cxnId="{4AD5EF9B-FB7D-4C74-A88C-BF581177F15E}">
      <dgm:prSet/>
      <dgm:spPr/>
      <dgm:t>
        <a:bodyPr/>
        <a:lstStyle/>
        <a:p>
          <a:endParaRPr lang="en-US"/>
        </a:p>
      </dgm:t>
    </dgm:pt>
    <dgm:pt modelId="{75489DE0-8802-416D-A503-66A0DE89EC18}">
      <dgm:prSet phldr="0"/>
      <dgm:spPr/>
      <dgm:t>
        <a:bodyPr/>
        <a:lstStyle/>
        <a:p>
          <a:pPr algn="l" rtl="0">
            <a:lnSpc>
              <a:spcPct val="120000"/>
            </a:lnSpc>
          </a:pPr>
          <a:r>
            <a:rPr lang="en-US">
              <a:solidFill>
                <a:schemeClr val="bg1"/>
              </a:solidFill>
              <a:latin typeface="Avenir Next LT Pro"/>
            </a:rPr>
            <a:t>1. Use ChatGPT to explore how this patient's social determinants of health may affect his past and current care. (2 min)</a:t>
          </a:r>
        </a:p>
      </dgm:t>
    </dgm:pt>
    <dgm:pt modelId="{39DEAFCD-9D7C-4308-BDCA-74574221BA4E}" type="parTrans" cxnId="{FD3E091D-7A94-4EAE-A0E3-B03D2E46F893}">
      <dgm:prSet/>
      <dgm:spPr/>
    </dgm:pt>
    <dgm:pt modelId="{92163BDC-0B11-43DF-A653-418CBBFC949C}" type="sibTrans" cxnId="{FD3E091D-7A94-4EAE-A0E3-B03D2E46F893}">
      <dgm:prSet/>
      <dgm:spPr/>
    </dgm:pt>
    <dgm:pt modelId="{65EB0B94-3949-4A0A-8A4C-0A129AFE3321}">
      <dgm:prSet phldr="0"/>
      <dgm:spPr/>
      <dgm:t>
        <a:bodyPr/>
        <a:lstStyle/>
        <a:p>
          <a:pPr algn="l" rtl="0">
            <a:lnSpc>
              <a:spcPct val="120000"/>
            </a:lnSpc>
          </a:pPr>
          <a:r>
            <a:rPr lang="en-US">
              <a:solidFill>
                <a:schemeClr val="bg1"/>
              </a:solidFill>
              <a:latin typeface="Avenir Next LT Pro"/>
            </a:rPr>
            <a:t>2.  Investigate ChatGPT's ability to provide information on services that would be covered by Medicaid in Virginia. (2 min)</a:t>
          </a:r>
        </a:p>
      </dgm:t>
    </dgm:pt>
    <dgm:pt modelId="{BD1C154A-B97A-47C7-AAEA-EDC2BC09ED8F}" type="parTrans" cxnId="{59FF5036-D810-487E-AD6E-F6D38993E052}">
      <dgm:prSet/>
      <dgm:spPr/>
    </dgm:pt>
    <dgm:pt modelId="{C95E8CC8-BC91-431E-8684-78B6A2086778}" type="sibTrans" cxnId="{59FF5036-D810-487E-AD6E-F6D38993E052}">
      <dgm:prSet/>
      <dgm:spPr/>
    </dgm:pt>
    <dgm:pt modelId="{AACD076D-913E-43FA-9AF9-B343AB76AD0F}" type="pres">
      <dgm:prSet presAssocID="{52301145-E01F-4459-86EB-73414E665730}" presName="linear" presStyleCnt="0">
        <dgm:presLayoutVars>
          <dgm:animLvl val="lvl"/>
          <dgm:resizeHandles val="exact"/>
        </dgm:presLayoutVars>
      </dgm:prSet>
      <dgm:spPr/>
    </dgm:pt>
    <dgm:pt modelId="{D7B911BB-F208-4E4D-971F-BA8E7A9858C0}" type="pres">
      <dgm:prSet presAssocID="{75489DE0-8802-416D-A503-66A0DE89EC18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673E2E47-1F1B-4199-9453-78080DAFAF34}" type="pres">
      <dgm:prSet presAssocID="{92163BDC-0B11-43DF-A653-418CBBFC949C}" presName="spacer" presStyleCnt="0"/>
      <dgm:spPr/>
    </dgm:pt>
    <dgm:pt modelId="{DBF460A3-6C20-4092-8737-61302B90E112}" type="pres">
      <dgm:prSet presAssocID="{65EB0B94-3949-4A0A-8A4C-0A129AFE3321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927F78B5-5403-436B-A9F8-1F1A7941FAFA}" type="pres">
      <dgm:prSet presAssocID="{C95E8CC8-BC91-431E-8684-78B6A2086778}" presName="spacer" presStyleCnt="0"/>
      <dgm:spPr/>
    </dgm:pt>
    <dgm:pt modelId="{C28F7D66-A2D7-432E-BA69-72AB9A21CE00}" type="pres">
      <dgm:prSet presAssocID="{3E950447-D891-418B-9540-C7C898C33BDD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FD3E091D-7A94-4EAE-A0E3-B03D2E46F893}" srcId="{52301145-E01F-4459-86EB-73414E665730}" destId="{75489DE0-8802-416D-A503-66A0DE89EC18}" srcOrd="0" destOrd="0" parTransId="{39DEAFCD-9D7C-4308-BDCA-74574221BA4E}" sibTransId="{92163BDC-0B11-43DF-A653-418CBBFC949C}"/>
    <dgm:cxn modelId="{59FF5036-D810-487E-AD6E-F6D38993E052}" srcId="{52301145-E01F-4459-86EB-73414E665730}" destId="{65EB0B94-3949-4A0A-8A4C-0A129AFE3321}" srcOrd="1" destOrd="0" parTransId="{BD1C154A-B97A-47C7-AAEA-EDC2BC09ED8F}" sibTransId="{C95E8CC8-BC91-431E-8684-78B6A2086778}"/>
    <dgm:cxn modelId="{68AEA068-1DB7-46A2-B055-32EFC8124B24}" type="presOf" srcId="{75489DE0-8802-416D-A503-66A0DE89EC18}" destId="{D7B911BB-F208-4E4D-971F-BA8E7A9858C0}" srcOrd="0" destOrd="0" presId="urn:microsoft.com/office/officeart/2005/8/layout/vList2"/>
    <dgm:cxn modelId="{FC1C0470-B143-46B0-92AA-29FB7923DC37}" type="presOf" srcId="{52301145-E01F-4459-86EB-73414E665730}" destId="{AACD076D-913E-43FA-9AF9-B343AB76AD0F}" srcOrd="0" destOrd="0" presId="urn:microsoft.com/office/officeart/2005/8/layout/vList2"/>
    <dgm:cxn modelId="{3D6A2078-5364-47C3-A59F-5F69F8D67F51}" type="presOf" srcId="{3E950447-D891-418B-9540-C7C898C33BDD}" destId="{C28F7D66-A2D7-432E-BA69-72AB9A21CE00}" srcOrd="0" destOrd="0" presId="urn:microsoft.com/office/officeart/2005/8/layout/vList2"/>
    <dgm:cxn modelId="{4AD5EF9B-FB7D-4C74-A88C-BF581177F15E}" srcId="{52301145-E01F-4459-86EB-73414E665730}" destId="{3E950447-D891-418B-9540-C7C898C33BDD}" srcOrd="2" destOrd="0" parTransId="{A9D438A8-EED0-4DA4-A9EA-52C2D60205BB}" sibTransId="{E00653EC-879C-4748-BEE6-B8F6CC52C0C9}"/>
    <dgm:cxn modelId="{1E67ECEA-4F75-4E65-80D7-C4B6E8C24578}" type="presOf" srcId="{65EB0B94-3949-4A0A-8A4C-0A129AFE3321}" destId="{DBF460A3-6C20-4092-8737-61302B90E112}" srcOrd="0" destOrd="0" presId="urn:microsoft.com/office/officeart/2005/8/layout/vList2"/>
    <dgm:cxn modelId="{E67B39C6-331D-405E-B34D-90A7FCA370A0}" type="presParOf" srcId="{AACD076D-913E-43FA-9AF9-B343AB76AD0F}" destId="{D7B911BB-F208-4E4D-971F-BA8E7A9858C0}" srcOrd="0" destOrd="0" presId="urn:microsoft.com/office/officeart/2005/8/layout/vList2"/>
    <dgm:cxn modelId="{8857B79F-1895-47D0-B615-0B48093E8153}" type="presParOf" srcId="{AACD076D-913E-43FA-9AF9-B343AB76AD0F}" destId="{673E2E47-1F1B-4199-9453-78080DAFAF34}" srcOrd="1" destOrd="0" presId="urn:microsoft.com/office/officeart/2005/8/layout/vList2"/>
    <dgm:cxn modelId="{B58A629D-D312-4EC6-AF71-BD49425FD1E8}" type="presParOf" srcId="{AACD076D-913E-43FA-9AF9-B343AB76AD0F}" destId="{DBF460A3-6C20-4092-8737-61302B90E112}" srcOrd="2" destOrd="0" presId="urn:microsoft.com/office/officeart/2005/8/layout/vList2"/>
    <dgm:cxn modelId="{274EE787-FB69-4979-9B10-95D2ECABC675}" type="presParOf" srcId="{AACD076D-913E-43FA-9AF9-B343AB76AD0F}" destId="{927F78B5-5403-436B-A9F8-1F1A7941FAFA}" srcOrd="3" destOrd="0" presId="urn:microsoft.com/office/officeart/2005/8/layout/vList2"/>
    <dgm:cxn modelId="{975D2F1E-F44E-45F3-AA69-61C8B77F7873}" type="presParOf" srcId="{AACD076D-913E-43FA-9AF9-B343AB76AD0F}" destId="{C28F7D66-A2D7-432E-BA69-72AB9A21CE00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9AE1A7E-29E4-4B0A-BF7D-17BD9D29AC5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D840BEEA-5169-4A0F-A566-1DF90B1CDE01}">
      <dgm:prSet/>
      <dgm:spPr/>
      <dgm:t>
        <a:bodyPr/>
        <a:lstStyle/>
        <a:p>
          <a:pPr algn="ctr"/>
          <a:r>
            <a:rPr lang="en-US">
              <a:latin typeface="Aptos"/>
            </a:rPr>
            <a:t>Create a basic assessment and plan</a:t>
          </a:r>
        </a:p>
      </dgm:t>
    </dgm:pt>
    <dgm:pt modelId="{2BDFEBCF-F6D3-48C1-BEA8-221E11EC8F01}" type="parTrans" cxnId="{1CCCC446-4401-40EB-8E03-B4F661AFBE83}">
      <dgm:prSet/>
      <dgm:spPr/>
      <dgm:t>
        <a:bodyPr/>
        <a:lstStyle/>
        <a:p>
          <a:endParaRPr lang="en-US"/>
        </a:p>
      </dgm:t>
    </dgm:pt>
    <dgm:pt modelId="{18749E46-A1C1-4EFF-8E1E-78A5D3A7EB94}" type="sibTrans" cxnId="{1CCCC446-4401-40EB-8E03-B4F661AFBE83}">
      <dgm:prSet/>
      <dgm:spPr/>
      <dgm:t>
        <a:bodyPr/>
        <a:lstStyle/>
        <a:p>
          <a:endParaRPr lang="en-US"/>
        </a:p>
      </dgm:t>
    </dgm:pt>
    <dgm:pt modelId="{BFE80F14-B9DA-4582-9996-0B6EBA80FF51}" type="pres">
      <dgm:prSet presAssocID="{89AE1A7E-29E4-4B0A-BF7D-17BD9D29AC5D}" presName="linear" presStyleCnt="0">
        <dgm:presLayoutVars>
          <dgm:animLvl val="lvl"/>
          <dgm:resizeHandles val="exact"/>
        </dgm:presLayoutVars>
      </dgm:prSet>
      <dgm:spPr/>
    </dgm:pt>
    <dgm:pt modelId="{94E1C1DC-23AF-49D2-B0E1-DCE6E560760E}" type="pres">
      <dgm:prSet presAssocID="{D840BEEA-5169-4A0F-A566-1DF90B1CDE01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4176EA20-58E8-4C2C-9358-1770FCD9F9E1}" type="presOf" srcId="{D840BEEA-5169-4A0F-A566-1DF90B1CDE01}" destId="{94E1C1DC-23AF-49D2-B0E1-DCE6E560760E}" srcOrd="0" destOrd="0" presId="urn:microsoft.com/office/officeart/2005/8/layout/vList2"/>
    <dgm:cxn modelId="{E6EBB343-1D54-45CB-82FB-D8701FD8224D}" type="presOf" srcId="{89AE1A7E-29E4-4B0A-BF7D-17BD9D29AC5D}" destId="{BFE80F14-B9DA-4582-9996-0B6EBA80FF51}" srcOrd="0" destOrd="0" presId="urn:microsoft.com/office/officeart/2005/8/layout/vList2"/>
    <dgm:cxn modelId="{1CCCC446-4401-40EB-8E03-B4F661AFBE83}" srcId="{89AE1A7E-29E4-4B0A-BF7D-17BD9D29AC5D}" destId="{D840BEEA-5169-4A0F-A566-1DF90B1CDE01}" srcOrd="0" destOrd="0" parTransId="{2BDFEBCF-F6D3-48C1-BEA8-221E11EC8F01}" sibTransId="{18749E46-A1C1-4EFF-8E1E-78A5D3A7EB94}"/>
    <dgm:cxn modelId="{A6BED8EB-F327-44BA-B51B-D2FD66DFE74A}" type="presParOf" srcId="{BFE80F14-B9DA-4582-9996-0B6EBA80FF51}" destId="{94E1C1DC-23AF-49D2-B0E1-DCE6E560760E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32381FF-7A97-414F-856F-EE59A7030CF6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3A79BF7-3613-422A-BE57-02D70DB68C1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Avenir Next LT Pro"/>
            </a:rPr>
            <a:t>AI for new studies, treatments, or clinical trials that Mr. Herrara may be eligible for</a:t>
          </a:r>
        </a:p>
      </dgm:t>
    </dgm:pt>
    <dgm:pt modelId="{BBA68B42-6780-4B9F-922D-A3D353D9C719}" type="parTrans" cxnId="{72906113-1D23-44E7-A0C6-CA19ABA04AC4}">
      <dgm:prSet/>
      <dgm:spPr/>
      <dgm:t>
        <a:bodyPr/>
        <a:lstStyle/>
        <a:p>
          <a:endParaRPr lang="en-US"/>
        </a:p>
      </dgm:t>
    </dgm:pt>
    <dgm:pt modelId="{103D1BA4-92FC-4FF7-A7AD-58C510C33F05}" type="sibTrans" cxnId="{72906113-1D23-44E7-A0C6-CA19ABA04AC4}">
      <dgm:prSet/>
      <dgm:spPr/>
      <dgm:t>
        <a:bodyPr/>
        <a:lstStyle/>
        <a:p>
          <a:endParaRPr lang="en-US"/>
        </a:p>
      </dgm:t>
    </dgm:pt>
    <dgm:pt modelId="{2E193D95-3DE2-4108-B3D9-19DAFE13A43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Avenir Next LT Pro"/>
            </a:rPr>
            <a:t>Information Sharing and HIPAA</a:t>
          </a:r>
        </a:p>
      </dgm:t>
    </dgm:pt>
    <dgm:pt modelId="{A7E44795-0B5B-426A-B049-5E8178D549F5}" type="parTrans" cxnId="{7286AB45-3154-4CF2-9483-28BC185A21D4}">
      <dgm:prSet/>
      <dgm:spPr/>
      <dgm:t>
        <a:bodyPr/>
        <a:lstStyle/>
        <a:p>
          <a:endParaRPr lang="en-US"/>
        </a:p>
      </dgm:t>
    </dgm:pt>
    <dgm:pt modelId="{0910CDCA-162F-47EE-8CD3-83EF460992FE}" type="sibTrans" cxnId="{7286AB45-3154-4CF2-9483-28BC185A21D4}">
      <dgm:prSet/>
      <dgm:spPr/>
      <dgm:t>
        <a:bodyPr/>
        <a:lstStyle/>
        <a:p>
          <a:endParaRPr lang="en-US"/>
        </a:p>
      </dgm:t>
    </dgm:pt>
    <dgm:pt modelId="{FBA938E9-7A7B-4795-A969-7102BB57551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Avenir Next LT Pro"/>
            </a:rPr>
            <a:t>ChatGPT on a native Carilion Server</a:t>
          </a:r>
        </a:p>
      </dgm:t>
    </dgm:pt>
    <dgm:pt modelId="{8DE85BE1-5AD4-4DD7-AB50-F4C0270CAEA3}" type="parTrans" cxnId="{8AAEDB76-7D2F-4D31-A887-7DACE19FD263}">
      <dgm:prSet/>
      <dgm:spPr/>
      <dgm:t>
        <a:bodyPr/>
        <a:lstStyle/>
        <a:p>
          <a:endParaRPr lang="en-US"/>
        </a:p>
      </dgm:t>
    </dgm:pt>
    <dgm:pt modelId="{F79BF6F3-1A2D-4E41-97AE-F3114F84C9C1}" type="sibTrans" cxnId="{8AAEDB76-7D2F-4D31-A887-7DACE19FD263}">
      <dgm:prSet/>
      <dgm:spPr/>
      <dgm:t>
        <a:bodyPr/>
        <a:lstStyle/>
        <a:p>
          <a:endParaRPr lang="en-US"/>
        </a:p>
      </dgm:t>
    </dgm:pt>
    <dgm:pt modelId="{F974C4DA-966A-4412-867C-2BC8638EC9EC}" type="pres">
      <dgm:prSet presAssocID="{532381FF-7A97-414F-856F-EE59A7030CF6}" presName="root" presStyleCnt="0">
        <dgm:presLayoutVars>
          <dgm:dir/>
          <dgm:resizeHandles val="exact"/>
        </dgm:presLayoutVars>
      </dgm:prSet>
      <dgm:spPr/>
    </dgm:pt>
    <dgm:pt modelId="{11FB0D1D-5667-41F7-8C93-151EB7908C37}" type="pres">
      <dgm:prSet presAssocID="{A3A79BF7-3613-422A-BE57-02D70DB68C13}" presName="compNode" presStyleCnt="0"/>
      <dgm:spPr/>
    </dgm:pt>
    <dgm:pt modelId="{1848AF99-BE31-4D04-9B8A-CF23F47EE87F}" type="pres">
      <dgm:prSet presAssocID="{A3A79BF7-3613-422A-BE57-02D70DB68C13}" presName="bgRect" presStyleLbl="bgShp" presStyleIdx="0" presStyleCnt="3"/>
      <dgm:spPr/>
    </dgm:pt>
    <dgm:pt modelId="{92679654-0B7D-4F38-9BBC-1A6A25644C13}" type="pres">
      <dgm:prSet presAssocID="{A3A79BF7-3613-422A-BE57-02D70DB68C13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ug under Magnifying Glass"/>
        </a:ext>
      </dgm:extLst>
    </dgm:pt>
    <dgm:pt modelId="{2FA79A0A-BEDC-4AD0-B584-103F4EC57472}" type="pres">
      <dgm:prSet presAssocID="{A3A79BF7-3613-422A-BE57-02D70DB68C13}" presName="spaceRect" presStyleCnt="0"/>
      <dgm:spPr/>
    </dgm:pt>
    <dgm:pt modelId="{05F03677-4BFB-48CD-84AB-096B2203AC66}" type="pres">
      <dgm:prSet presAssocID="{A3A79BF7-3613-422A-BE57-02D70DB68C13}" presName="parTx" presStyleLbl="revTx" presStyleIdx="0" presStyleCnt="3">
        <dgm:presLayoutVars>
          <dgm:chMax val="0"/>
          <dgm:chPref val="0"/>
        </dgm:presLayoutVars>
      </dgm:prSet>
      <dgm:spPr/>
    </dgm:pt>
    <dgm:pt modelId="{0B2AD0FF-0343-4370-872B-F10355545DAD}" type="pres">
      <dgm:prSet presAssocID="{103D1BA4-92FC-4FF7-A7AD-58C510C33F05}" presName="sibTrans" presStyleCnt="0"/>
      <dgm:spPr/>
    </dgm:pt>
    <dgm:pt modelId="{DC6305B5-7145-4EB5-9463-1EABC12279DE}" type="pres">
      <dgm:prSet presAssocID="{2E193D95-3DE2-4108-B3D9-19DAFE13A43D}" presName="compNode" presStyleCnt="0"/>
      <dgm:spPr/>
    </dgm:pt>
    <dgm:pt modelId="{6A777161-8A06-4D57-8114-AF82B3933767}" type="pres">
      <dgm:prSet presAssocID="{2E193D95-3DE2-4108-B3D9-19DAFE13A43D}" presName="bgRect" presStyleLbl="bgShp" presStyleIdx="1" presStyleCnt="3"/>
      <dgm:spPr/>
    </dgm:pt>
    <dgm:pt modelId="{47AED16B-E898-43F9-990F-4BDD172A4C0A}" type="pres">
      <dgm:prSet presAssocID="{2E193D95-3DE2-4108-B3D9-19DAFE13A43D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ock"/>
        </a:ext>
      </dgm:extLst>
    </dgm:pt>
    <dgm:pt modelId="{D07E02A0-59E3-41F1-B482-FAE6358797D3}" type="pres">
      <dgm:prSet presAssocID="{2E193D95-3DE2-4108-B3D9-19DAFE13A43D}" presName="spaceRect" presStyleCnt="0"/>
      <dgm:spPr/>
    </dgm:pt>
    <dgm:pt modelId="{67A23F5A-5D89-4AE5-B6FB-EC4187586F96}" type="pres">
      <dgm:prSet presAssocID="{2E193D95-3DE2-4108-B3D9-19DAFE13A43D}" presName="parTx" presStyleLbl="revTx" presStyleIdx="1" presStyleCnt="3">
        <dgm:presLayoutVars>
          <dgm:chMax val="0"/>
          <dgm:chPref val="0"/>
        </dgm:presLayoutVars>
      </dgm:prSet>
      <dgm:spPr/>
    </dgm:pt>
    <dgm:pt modelId="{A275279A-9BCB-4FB8-9AFE-35A90B310F99}" type="pres">
      <dgm:prSet presAssocID="{0910CDCA-162F-47EE-8CD3-83EF460992FE}" presName="sibTrans" presStyleCnt="0"/>
      <dgm:spPr/>
    </dgm:pt>
    <dgm:pt modelId="{11226E8A-6E38-4CC7-96B7-24B688C8FEDB}" type="pres">
      <dgm:prSet presAssocID="{FBA938E9-7A7B-4795-A969-7102BB57551A}" presName="compNode" presStyleCnt="0"/>
      <dgm:spPr/>
    </dgm:pt>
    <dgm:pt modelId="{AF6F10D2-A66D-48F1-B494-F992D3F55F7D}" type="pres">
      <dgm:prSet presAssocID="{FBA938E9-7A7B-4795-A969-7102BB57551A}" presName="bgRect" presStyleLbl="bgShp" presStyleIdx="2" presStyleCnt="3"/>
      <dgm:spPr/>
    </dgm:pt>
    <dgm:pt modelId="{77D8889E-7721-4DE6-BFF3-D00C74CEF656}" type="pres">
      <dgm:prSet presAssocID="{FBA938E9-7A7B-4795-A969-7102BB57551A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FC585F03-9394-4962-9532-8DF0EBBD94F1}" type="pres">
      <dgm:prSet presAssocID="{FBA938E9-7A7B-4795-A969-7102BB57551A}" presName="spaceRect" presStyleCnt="0"/>
      <dgm:spPr/>
    </dgm:pt>
    <dgm:pt modelId="{794D720A-D173-4FAA-BE74-CC3F02482DB9}" type="pres">
      <dgm:prSet presAssocID="{FBA938E9-7A7B-4795-A969-7102BB57551A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72906113-1D23-44E7-A0C6-CA19ABA04AC4}" srcId="{532381FF-7A97-414F-856F-EE59A7030CF6}" destId="{A3A79BF7-3613-422A-BE57-02D70DB68C13}" srcOrd="0" destOrd="0" parTransId="{BBA68B42-6780-4B9F-922D-A3D353D9C719}" sibTransId="{103D1BA4-92FC-4FF7-A7AD-58C510C33F05}"/>
    <dgm:cxn modelId="{5726D213-F4C9-41D4-870C-AD1F24A318C9}" type="presOf" srcId="{2E193D95-3DE2-4108-B3D9-19DAFE13A43D}" destId="{67A23F5A-5D89-4AE5-B6FB-EC4187586F96}" srcOrd="0" destOrd="0" presId="urn:microsoft.com/office/officeart/2018/2/layout/IconVerticalSolidList"/>
    <dgm:cxn modelId="{545A3B2E-1F71-4510-8AC1-909EC54D3D10}" type="presOf" srcId="{A3A79BF7-3613-422A-BE57-02D70DB68C13}" destId="{05F03677-4BFB-48CD-84AB-096B2203AC66}" srcOrd="0" destOrd="0" presId="urn:microsoft.com/office/officeart/2018/2/layout/IconVerticalSolidList"/>
    <dgm:cxn modelId="{7286AB45-3154-4CF2-9483-28BC185A21D4}" srcId="{532381FF-7A97-414F-856F-EE59A7030CF6}" destId="{2E193D95-3DE2-4108-B3D9-19DAFE13A43D}" srcOrd="1" destOrd="0" parTransId="{A7E44795-0B5B-426A-B049-5E8178D549F5}" sibTransId="{0910CDCA-162F-47EE-8CD3-83EF460992FE}"/>
    <dgm:cxn modelId="{1211B96C-1B20-4DF9-AC8D-1DB220E3862B}" type="presOf" srcId="{532381FF-7A97-414F-856F-EE59A7030CF6}" destId="{F974C4DA-966A-4412-867C-2BC8638EC9EC}" srcOrd="0" destOrd="0" presId="urn:microsoft.com/office/officeart/2018/2/layout/IconVerticalSolidList"/>
    <dgm:cxn modelId="{8AAEDB76-7D2F-4D31-A887-7DACE19FD263}" srcId="{532381FF-7A97-414F-856F-EE59A7030CF6}" destId="{FBA938E9-7A7B-4795-A969-7102BB57551A}" srcOrd="2" destOrd="0" parTransId="{8DE85BE1-5AD4-4DD7-AB50-F4C0270CAEA3}" sibTransId="{F79BF6F3-1A2D-4E41-97AE-F3114F84C9C1}"/>
    <dgm:cxn modelId="{E90C7B89-9562-4F26-9A94-43349FF47A0C}" type="presOf" srcId="{FBA938E9-7A7B-4795-A969-7102BB57551A}" destId="{794D720A-D173-4FAA-BE74-CC3F02482DB9}" srcOrd="0" destOrd="0" presId="urn:microsoft.com/office/officeart/2018/2/layout/IconVerticalSolidList"/>
    <dgm:cxn modelId="{DA5C0127-B6EA-42F9-A258-AAA72E24E981}" type="presParOf" srcId="{F974C4DA-966A-4412-867C-2BC8638EC9EC}" destId="{11FB0D1D-5667-41F7-8C93-151EB7908C37}" srcOrd="0" destOrd="0" presId="urn:microsoft.com/office/officeart/2018/2/layout/IconVerticalSolidList"/>
    <dgm:cxn modelId="{9372E5B8-7C54-4C12-A829-F3EFFA2C7DE8}" type="presParOf" srcId="{11FB0D1D-5667-41F7-8C93-151EB7908C37}" destId="{1848AF99-BE31-4D04-9B8A-CF23F47EE87F}" srcOrd="0" destOrd="0" presId="urn:microsoft.com/office/officeart/2018/2/layout/IconVerticalSolidList"/>
    <dgm:cxn modelId="{A336D9DB-3E1E-4946-AFCB-AF4E5D992E96}" type="presParOf" srcId="{11FB0D1D-5667-41F7-8C93-151EB7908C37}" destId="{92679654-0B7D-4F38-9BBC-1A6A25644C13}" srcOrd="1" destOrd="0" presId="urn:microsoft.com/office/officeart/2018/2/layout/IconVerticalSolidList"/>
    <dgm:cxn modelId="{C943BDB3-C46C-4CFE-8001-096E12EC98C4}" type="presParOf" srcId="{11FB0D1D-5667-41F7-8C93-151EB7908C37}" destId="{2FA79A0A-BEDC-4AD0-B584-103F4EC57472}" srcOrd="2" destOrd="0" presId="urn:microsoft.com/office/officeart/2018/2/layout/IconVerticalSolidList"/>
    <dgm:cxn modelId="{D633FAF2-4246-4ADE-941C-85EC20E0EF09}" type="presParOf" srcId="{11FB0D1D-5667-41F7-8C93-151EB7908C37}" destId="{05F03677-4BFB-48CD-84AB-096B2203AC66}" srcOrd="3" destOrd="0" presId="urn:microsoft.com/office/officeart/2018/2/layout/IconVerticalSolidList"/>
    <dgm:cxn modelId="{7B73451B-061F-48A6-ACD0-EC35D7D84E99}" type="presParOf" srcId="{F974C4DA-966A-4412-867C-2BC8638EC9EC}" destId="{0B2AD0FF-0343-4370-872B-F10355545DAD}" srcOrd="1" destOrd="0" presId="urn:microsoft.com/office/officeart/2018/2/layout/IconVerticalSolidList"/>
    <dgm:cxn modelId="{05412ECC-36CD-4EE6-BB7D-110F84335A75}" type="presParOf" srcId="{F974C4DA-966A-4412-867C-2BC8638EC9EC}" destId="{DC6305B5-7145-4EB5-9463-1EABC12279DE}" srcOrd="2" destOrd="0" presId="urn:microsoft.com/office/officeart/2018/2/layout/IconVerticalSolidList"/>
    <dgm:cxn modelId="{9F70E44C-4E00-4D1D-9ECA-1A1C8AB88CE2}" type="presParOf" srcId="{DC6305B5-7145-4EB5-9463-1EABC12279DE}" destId="{6A777161-8A06-4D57-8114-AF82B3933767}" srcOrd="0" destOrd="0" presId="urn:microsoft.com/office/officeart/2018/2/layout/IconVerticalSolidList"/>
    <dgm:cxn modelId="{200B6B7B-9140-4568-A127-BE39B66DF7BB}" type="presParOf" srcId="{DC6305B5-7145-4EB5-9463-1EABC12279DE}" destId="{47AED16B-E898-43F9-990F-4BDD172A4C0A}" srcOrd="1" destOrd="0" presId="urn:microsoft.com/office/officeart/2018/2/layout/IconVerticalSolidList"/>
    <dgm:cxn modelId="{0B0519AE-D06F-4534-ACE3-707985BEEDCA}" type="presParOf" srcId="{DC6305B5-7145-4EB5-9463-1EABC12279DE}" destId="{D07E02A0-59E3-41F1-B482-FAE6358797D3}" srcOrd="2" destOrd="0" presId="urn:microsoft.com/office/officeart/2018/2/layout/IconVerticalSolidList"/>
    <dgm:cxn modelId="{6DD34E51-CB86-4693-B0FD-3ED4856C6DB6}" type="presParOf" srcId="{DC6305B5-7145-4EB5-9463-1EABC12279DE}" destId="{67A23F5A-5D89-4AE5-B6FB-EC4187586F96}" srcOrd="3" destOrd="0" presId="urn:microsoft.com/office/officeart/2018/2/layout/IconVerticalSolidList"/>
    <dgm:cxn modelId="{6D538005-E306-4792-84B3-5C6984F65E96}" type="presParOf" srcId="{F974C4DA-966A-4412-867C-2BC8638EC9EC}" destId="{A275279A-9BCB-4FB8-9AFE-35A90B310F99}" srcOrd="3" destOrd="0" presId="urn:microsoft.com/office/officeart/2018/2/layout/IconVerticalSolidList"/>
    <dgm:cxn modelId="{D331DFB1-4375-4B2A-82C4-523B75463049}" type="presParOf" srcId="{F974C4DA-966A-4412-867C-2BC8638EC9EC}" destId="{11226E8A-6E38-4CC7-96B7-24B688C8FEDB}" srcOrd="4" destOrd="0" presId="urn:microsoft.com/office/officeart/2018/2/layout/IconVerticalSolidList"/>
    <dgm:cxn modelId="{DDE9CE5A-CE66-4F71-8FB1-7ED7EC87231C}" type="presParOf" srcId="{11226E8A-6E38-4CC7-96B7-24B688C8FEDB}" destId="{AF6F10D2-A66D-48F1-B494-F992D3F55F7D}" srcOrd="0" destOrd="0" presId="urn:microsoft.com/office/officeart/2018/2/layout/IconVerticalSolidList"/>
    <dgm:cxn modelId="{C45567FE-71D1-442A-838F-735786F00F6F}" type="presParOf" srcId="{11226E8A-6E38-4CC7-96B7-24B688C8FEDB}" destId="{77D8889E-7721-4DE6-BFF3-D00C74CEF656}" srcOrd="1" destOrd="0" presId="urn:microsoft.com/office/officeart/2018/2/layout/IconVerticalSolidList"/>
    <dgm:cxn modelId="{E0A838BB-955A-4608-BAA2-4DA35FA1A7D4}" type="presParOf" srcId="{11226E8A-6E38-4CC7-96B7-24B688C8FEDB}" destId="{FC585F03-9394-4962-9532-8DF0EBBD94F1}" srcOrd="2" destOrd="0" presId="urn:microsoft.com/office/officeart/2018/2/layout/IconVerticalSolidList"/>
    <dgm:cxn modelId="{C28F53E4-104D-4759-B0AD-38F7145690DF}" type="presParOf" srcId="{11226E8A-6E38-4CC7-96B7-24B688C8FEDB}" destId="{794D720A-D173-4FAA-BE74-CC3F02482DB9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1AA2705-41C5-41ED-BFED-5CDA70599EC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12969C4-6023-4E51-AA4F-F2A87BB36294}">
      <dgm:prSet phldrT="[Text]" phldr="0"/>
      <dgm:spPr/>
      <dgm:t>
        <a:bodyPr/>
        <a:lstStyle/>
        <a:p>
          <a:pPr algn="l" rtl="0">
            <a:lnSpc>
              <a:spcPct val="90000"/>
            </a:lnSpc>
          </a:pPr>
          <a:r>
            <a:rPr lang="en-US">
              <a:solidFill>
                <a:schemeClr val="bg1"/>
              </a:solidFill>
              <a:latin typeface="Avenir Next LT Pro"/>
            </a:rPr>
            <a:t>3. Come together to discuss how AI can be used to relay complex medical information in patient-friendly language for diagnosis and interventions.</a:t>
          </a:r>
          <a:endParaRPr lang="en-US">
            <a:solidFill>
              <a:schemeClr val="bg1"/>
            </a:solidFill>
          </a:endParaRPr>
        </a:p>
      </dgm:t>
    </dgm:pt>
    <dgm:pt modelId="{A54564A2-27D0-4BF5-AAD0-CE77CF3A0F4B}" type="parTrans" cxnId="{E93DA32A-9894-4475-8CB0-3FE2099B0F9B}">
      <dgm:prSet/>
      <dgm:spPr/>
      <dgm:t>
        <a:bodyPr/>
        <a:lstStyle/>
        <a:p>
          <a:endParaRPr lang="en-US"/>
        </a:p>
      </dgm:t>
    </dgm:pt>
    <dgm:pt modelId="{0072792E-444E-4B49-9C26-2FEE2852509F}" type="sibTrans" cxnId="{E93DA32A-9894-4475-8CB0-3FE2099B0F9B}">
      <dgm:prSet/>
      <dgm:spPr/>
      <dgm:t>
        <a:bodyPr/>
        <a:lstStyle/>
        <a:p>
          <a:endParaRPr lang="en-US"/>
        </a:p>
      </dgm:t>
    </dgm:pt>
    <dgm:pt modelId="{0DDE0DEC-AF23-4FED-947E-C920DBE7B187}">
      <dgm:prSet phldr="0"/>
      <dgm:spPr/>
      <dgm:t>
        <a:bodyPr/>
        <a:lstStyle/>
        <a:p>
          <a:pPr algn="l" rtl="0">
            <a:lnSpc>
              <a:spcPct val="90000"/>
            </a:lnSpc>
          </a:pPr>
          <a:r>
            <a:rPr lang="en-US">
              <a:solidFill>
                <a:schemeClr val="bg1"/>
              </a:solidFill>
              <a:latin typeface="Avenir Next LT Pro"/>
            </a:rPr>
            <a:t>1. Imagine you are a student on service. How would you plan to communicate CT scan findings and the next steps? (2 mins)</a:t>
          </a:r>
        </a:p>
      </dgm:t>
    </dgm:pt>
    <dgm:pt modelId="{1DECCC92-7AB4-42CD-A70D-ECC2BE340BE2}" type="parTrans" cxnId="{99DAD3A3-66ED-4D13-800D-F64346BA4A12}">
      <dgm:prSet/>
      <dgm:spPr/>
    </dgm:pt>
    <dgm:pt modelId="{A29C6214-8D54-4D4D-86F3-4E240D12F9D4}" type="sibTrans" cxnId="{99DAD3A3-66ED-4D13-800D-F64346BA4A12}">
      <dgm:prSet/>
      <dgm:spPr/>
    </dgm:pt>
    <dgm:pt modelId="{617A57EA-4A4F-4B49-A065-794C40E8BA29}">
      <dgm:prSet phldr="0"/>
      <dgm:spPr/>
      <dgm:t>
        <a:bodyPr/>
        <a:lstStyle/>
        <a:p>
          <a:pPr algn="l" rtl="0">
            <a:lnSpc>
              <a:spcPct val="90000"/>
            </a:lnSpc>
          </a:pPr>
          <a:r>
            <a:rPr lang="en-US">
              <a:solidFill>
                <a:schemeClr val="bg1"/>
              </a:solidFill>
              <a:latin typeface="Avenir Next LT Pro"/>
            </a:rPr>
            <a:t>2. Use ChatGPT to generate tips that might assist in breaking bad news and follow-up. Compare this with what your group developed. (2 mins)</a:t>
          </a:r>
        </a:p>
      </dgm:t>
    </dgm:pt>
    <dgm:pt modelId="{F9039A4E-A57B-40A0-AED4-094FB9FC1DC8}" type="parTrans" cxnId="{08A6410A-509F-4CCB-8E08-8F2ADB978DEF}">
      <dgm:prSet/>
      <dgm:spPr/>
    </dgm:pt>
    <dgm:pt modelId="{5868BB15-2E4F-40F2-8984-10E7708B98C8}" type="sibTrans" cxnId="{08A6410A-509F-4CCB-8E08-8F2ADB978DEF}">
      <dgm:prSet/>
      <dgm:spPr/>
    </dgm:pt>
    <dgm:pt modelId="{2184BC72-1FCB-4167-99DE-E94627237573}" type="pres">
      <dgm:prSet presAssocID="{61AA2705-41C5-41ED-BFED-5CDA70599ECA}" presName="linear" presStyleCnt="0">
        <dgm:presLayoutVars>
          <dgm:animLvl val="lvl"/>
          <dgm:resizeHandles val="exact"/>
        </dgm:presLayoutVars>
      </dgm:prSet>
      <dgm:spPr/>
    </dgm:pt>
    <dgm:pt modelId="{C0752674-BBDC-48A4-B4B8-A8ECBA3AEA92}" type="pres">
      <dgm:prSet presAssocID="{0DDE0DEC-AF23-4FED-947E-C920DBE7B187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381B9D9A-B44E-4829-9A20-5E7FF572E8F4}" type="pres">
      <dgm:prSet presAssocID="{A29C6214-8D54-4D4D-86F3-4E240D12F9D4}" presName="spacer" presStyleCnt="0"/>
      <dgm:spPr/>
    </dgm:pt>
    <dgm:pt modelId="{B6E787B3-9C8A-4942-A2F5-F7D2D5D964B7}" type="pres">
      <dgm:prSet presAssocID="{617A57EA-4A4F-4B49-A065-794C40E8BA29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C3525463-49C6-45A8-A3B2-BA6D8097CB00}" type="pres">
      <dgm:prSet presAssocID="{5868BB15-2E4F-40F2-8984-10E7708B98C8}" presName="spacer" presStyleCnt="0"/>
      <dgm:spPr/>
    </dgm:pt>
    <dgm:pt modelId="{0CFBDCC0-2570-46BF-9EA1-EF4B029020D9}" type="pres">
      <dgm:prSet presAssocID="{B12969C4-6023-4E51-AA4F-F2A87BB36294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08A6410A-509F-4CCB-8E08-8F2ADB978DEF}" srcId="{61AA2705-41C5-41ED-BFED-5CDA70599ECA}" destId="{617A57EA-4A4F-4B49-A065-794C40E8BA29}" srcOrd="1" destOrd="0" parTransId="{F9039A4E-A57B-40A0-AED4-094FB9FC1DC8}" sibTransId="{5868BB15-2E4F-40F2-8984-10E7708B98C8}"/>
    <dgm:cxn modelId="{E93DA32A-9894-4475-8CB0-3FE2099B0F9B}" srcId="{61AA2705-41C5-41ED-BFED-5CDA70599ECA}" destId="{B12969C4-6023-4E51-AA4F-F2A87BB36294}" srcOrd="2" destOrd="0" parTransId="{A54564A2-27D0-4BF5-AAD0-CE77CF3A0F4B}" sibTransId="{0072792E-444E-4B49-9C26-2FEE2852509F}"/>
    <dgm:cxn modelId="{C4AF8541-ACA2-4B31-B585-D1F2B15C2DB6}" type="presOf" srcId="{B12969C4-6023-4E51-AA4F-F2A87BB36294}" destId="{0CFBDCC0-2570-46BF-9EA1-EF4B029020D9}" srcOrd="0" destOrd="0" presId="urn:microsoft.com/office/officeart/2005/8/layout/vList2"/>
    <dgm:cxn modelId="{5DF78F45-3595-4157-B16A-5F657C4EF596}" type="presOf" srcId="{0DDE0DEC-AF23-4FED-947E-C920DBE7B187}" destId="{C0752674-BBDC-48A4-B4B8-A8ECBA3AEA92}" srcOrd="0" destOrd="0" presId="urn:microsoft.com/office/officeart/2005/8/layout/vList2"/>
    <dgm:cxn modelId="{AAECEE90-6A9A-4797-9A17-BFC76D8F80DE}" type="presOf" srcId="{617A57EA-4A4F-4B49-A065-794C40E8BA29}" destId="{B6E787B3-9C8A-4942-A2F5-F7D2D5D964B7}" srcOrd="0" destOrd="0" presId="urn:microsoft.com/office/officeart/2005/8/layout/vList2"/>
    <dgm:cxn modelId="{99DAD3A3-66ED-4D13-800D-F64346BA4A12}" srcId="{61AA2705-41C5-41ED-BFED-5CDA70599ECA}" destId="{0DDE0DEC-AF23-4FED-947E-C920DBE7B187}" srcOrd="0" destOrd="0" parTransId="{1DECCC92-7AB4-42CD-A70D-ECC2BE340BE2}" sibTransId="{A29C6214-8D54-4D4D-86F3-4E240D12F9D4}"/>
    <dgm:cxn modelId="{2AA980B4-5CBA-461C-8559-C5CA0279786C}" type="presOf" srcId="{61AA2705-41C5-41ED-BFED-5CDA70599ECA}" destId="{2184BC72-1FCB-4167-99DE-E94627237573}" srcOrd="0" destOrd="0" presId="urn:microsoft.com/office/officeart/2005/8/layout/vList2"/>
    <dgm:cxn modelId="{2EEE3BD3-CA5A-4771-BBB9-693AB81325CE}" type="presParOf" srcId="{2184BC72-1FCB-4167-99DE-E94627237573}" destId="{C0752674-BBDC-48A4-B4B8-A8ECBA3AEA92}" srcOrd="0" destOrd="0" presId="urn:microsoft.com/office/officeart/2005/8/layout/vList2"/>
    <dgm:cxn modelId="{4D774B43-DF2F-4478-AD9D-E0EAA99FFB5D}" type="presParOf" srcId="{2184BC72-1FCB-4167-99DE-E94627237573}" destId="{381B9D9A-B44E-4829-9A20-5E7FF572E8F4}" srcOrd="1" destOrd="0" presId="urn:microsoft.com/office/officeart/2005/8/layout/vList2"/>
    <dgm:cxn modelId="{21D16B44-EE38-4879-AE71-F16B8A99C1C8}" type="presParOf" srcId="{2184BC72-1FCB-4167-99DE-E94627237573}" destId="{B6E787B3-9C8A-4942-A2F5-F7D2D5D964B7}" srcOrd="2" destOrd="0" presId="urn:microsoft.com/office/officeart/2005/8/layout/vList2"/>
    <dgm:cxn modelId="{5424E1B0-DE88-42D7-9201-A563D19A17FE}" type="presParOf" srcId="{2184BC72-1FCB-4167-99DE-E94627237573}" destId="{C3525463-49C6-45A8-A3B2-BA6D8097CB00}" srcOrd="3" destOrd="0" presId="urn:microsoft.com/office/officeart/2005/8/layout/vList2"/>
    <dgm:cxn modelId="{13B5F0CA-D461-4DC7-8641-B56DDD6F90A7}" type="presParOf" srcId="{2184BC72-1FCB-4167-99DE-E94627237573}" destId="{0CFBDCC0-2570-46BF-9EA1-EF4B029020D9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384CE1-9145-44ED-BB07-F301EF4F205B}">
      <dsp:nvSpPr>
        <dsp:cNvPr id="0" name=""/>
        <dsp:cNvSpPr/>
      </dsp:nvSpPr>
      <dsp:spPr>
        <a:xfrm>
          <a:off x="1145" y="178455"/>
          <a:ext cx="4019805" cy="255257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A474AB-E2E7-4314-8A51-46A0A00712BF}">
      <dsp:nvSpPr>
        <dsp:cNvPr id="0" name=""/>
        <dsp:cNvSpPr/>
      </dsp:nvSpPr>
      <dsp:spPr>
        <a:xfrm>
          <a:off x="447790" y="602768"/>
          <a:ext cx="4019805" cy="2552576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>
              <a:solidFill>
                <a:schemeClr val="tx1"/>
              </a:solidFill>
            </a:rPr>
            <a:t>The I2I series addresses evolving curricular challenges through collaborative learning and practical skill development.</a:t>
          </a:r>
        </a:p>
      </dsp:txBody>
      <dsp:txXfrm>
        <a:off x="522552" y="677530"/>
        <a:ext cx="3870281" cy="2403052"/>
      </dsp:txXfrm>
    </dsp:sp>
    <dsp:sp modelId="{AD6DEB22-9EA9-4B83-AEFE-1349F893482A}">
      <dsp:nvSpPr>
        <dsp:cNvPr id="0" name=""/>
        <dsp:cNvSpPr/>
      </dsp:nvSpPr>
      <dsp:spPr>
        <a:xfrm>
          <a:off x="4914240" y="178455"/>
          <a:ext cx="4019805" cy="255257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2AC874-70C3-4CE5-9486-4D270E82E9EF}">
      <dsp:nvSpPr>
        <dsp:cNvPr id="0" name=""/>
        <dsp:cNvSpPr/>
      </dsp:nvSpPr>
      <dsp:spPr>
        <a:xfrm>
          <a:off x="5360885" y="602768"/>
          <a:ext cx="4019805" cy="2552576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The goal of I2I is to empower participants to analyze educational issues and implement creative solutions, building valuable teaching resources and establishing VTCSOM as a center of innovation. </a:t>
          </a:r>
        </a:p>
      </dsp:txBody>
      <dsp:txXfrm>
        <a:off x="5435647" y="677530"/>
        <a:ext cx="3870281" cy="240305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B22ED7-7E60-4599-B22E-58B1C50D9A19}">
      <dsp:nvSpPr>
        <dsp:cNvPr id="0" name=""/>
        <dsp:cNvSpPr/>
      </dsp:nvSpPr>
      <dsp:spPr>
        <a:xfrm>
          <a:off x="304546" y="286"/>
          <a:ext cx="2401540" cy="144092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chemeClr val="bg1"/>
              </a:solidFill>
              <a:latin typeface="Aptos"/>
            </a:rPr>
            <a:t>Began feeling ill two weeks ago during a trip to Guatemala</a:t>
          </a:r>
          <a:endParaRPr lang="en-US" sz="1800" kern="1200">
            <a:solidFill>
              <a:schemeClr val="bg1"/>
            </a:solidFill>
            <a:latin typeface="Aptos Display" panose="02110004020202020204"/>
          </a:endParaRPr>
        </a:p>
      </dsp:txBody>
      <dsp:txXfrm>
        <a:off x="304546" y="286"/>
        <a:ext cx="2401540" cy="1440924"/>
      </dsp:txXfrm>
    </dsp:sp>
    <dsp:sp modelId="{F73BD144-1192-477C-8861-C061613D989B}">
      <dsp:nvSpPr>
        <dsp:cNvPr id="0" name=""/>
        <dsp:cNvSpPr/>
      </dsp:nvSpPr>
      <dsp:spPr>
        <a:xfrm>
          <a:off x="2946241" y="286"/>
          <a:ext cx="2401540" cy="144092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chemeClr val="bg1"/>
              </a:solidFill>
              <a:latin typeface="Aptos"/>
            </a:rPr>
            <a:t>Initial symptoms were muscle aches, fatigue, and epigastric pain</a:t>
          </a:r>
        </a:p>
      </dsp:txBody>
      <dsp:txXfrm>
        <a:off x="2946241" y="286"/>
        <a:ext cx="2401540" cy="1440924"/>
      </dsp:txXfrm>
    </dsp:sp>
    <dsp:sp modelId="{08AA7A71-DADB-41D3-A93F-5CF52A745053}">
      <dsp:nvSpPr>
        <dsp:cNvPr id="0" name=""/>
        <dsp:cNvSpPr/>
      </dsp:nvSpPr>
      <dsp:spPr>
        <a:xfrm>
          <a:off x="5587936" y="286"/>
          <a:ext cx="2401540" cy="144092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chemeClr val="bg1"/>
              </a:solidFill>
              <a:latin typeface="Aptos"/>
            </a:rPr>
            <a:t>Tested positive for COVID-19 and followed quarantine guidelines</a:t>
          </a:r>
        </a:p>
      </dsp:txBody>
      <dsp:txXfrm>
        <a:off x="5587936" y="286"/>
        <a:ext cx="2401540" cy="1440924"/>
      </dsp:txXfrm>
    </dsp:sp>
    <dsp:sp modelId="{7240AA46-DFA0-442C-8D51-63B8052A385D}">
      <dsp:nvSpPr>
        <dsp:cNvPr id="0" name=""/>
        <dsp:cNvSpPr/>
      </dsp:nvSpPr>
      <dsp:spPr>
        <a:xfrm>
          <a:off x="304546" y="1681365"/>
          <a:ext cx="2401540" cy="144092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chemeClr val="bg1"/>
              </a:solidFill>
              <a:latin typeface="Aptos"/>
            </a:rPr>
            <a:t>Persistent abdominal pain and bloating progressively worsening</a:t>
          </a:r>
          <a:endParaRPr lang="en-US" sz="1800" kern="1200">
            <a:solidFill>
              <a:srgbClr val="000000"/>
            </a:solidFill>
            <a:latin typeface="Aptos"/>
          </a:endParaRPr>
        </a:p>
      </dsp:txBody>
      <dsp:txXfrm>
        <a:off x="304546" y="1681365"/>
        <a:ext cx="2401540" cy="1440924"/>
      </dsp:txXfrm>
    </dsp:sp>
    <dsp:sp modelId="{93E92E01-868E-42B3-B98B-FB6F770406FE}">
      <dsp:nvSpPr>
        <dsp:cNvPr id="0" name=""/>
        <dsp:cNvSpPr/>
      </dsp:nvSpPr>
      <dsp:spPr>
        <a:xfrm>
          <a:off x="2946241" y="1681365"/>
          <a:ext cx="2401540" cy="144092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chemeClr val="bg1"/>
              </a:solidFill>
              <a:latin typeface="Aptos"/>
            </a:rPr>
            <a:t>Describes pain as crampy with a sensation of fullness</a:t>
          </a:r>
        </a:p>
      </dsp:txBody>
      <dsp:txXfrm>
        <a:off x="2946241" y="1681365"/>
        <a:ext cx="2401540" cy="1440924"/>
      </dsp:txXfrm>
    </dsp:sp>
    <dsp:sp modelId="{23AA12FF-6049-4C49-9D63-D86EAC7F56CC}">
      <dsp:nvSpPr>
        <dsp:cNvPr id="0" name=""/>
        <dsp:cNvSpPr/>
      </dsp:nvSpPr>
      <dsp:spPr>
        <a:xfrm>
          <a:off x="5587936" y="1681365"/>
          <a:ext cx="2401540" cy="144092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chemeClr val="bg1"/>
              </a:solidFill>
              <a:latin typeface="Aptos"/>
            </a:rPr>
            <a:t>Motrin, Pepcid, Protonix, and Pepto Bismol provided no improvement</a:t>
          </a:r>
        </a:p>
      </dsp:txBody>
      <dsp:txXfrm>
        <a:off x="5587936" y="1681365"/>
        <a:ext cx="2401540" cy="1440924"/>
      </dsp:txXfrm>
    </dsp:sp>
    <dsp:sp modelId="{2A5ECF42-61DC-41A6-8696-7EACEC37F0DB}">
      <dsp:nvSpPr>
        <dsp:cNvPr id="0" name=""/>
        <dsp:cNvSpPr/>
      </dsp:nvSpPr>
      <dsp:spPr>
        <a:xfrm>
          <a:off x="1625393" y="3362443"/>
          <a:ext cx="2401540" cy="144092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chemeClr val="bg1"/>
              </a:solidFill>
              <a:latin typeface="Aptos"/>
            </a:rPr>
            <a:t>Reports loss of appetite and minimal food intake over past two weeks</a:t>
          </a:r>
        </a:p>
      </dsp:txBody>
      <dsp:txXfrm>
        <a:off x="1625393" y="3362443"/>
        <a:ext cx="2401540" cy="1440924"/>
      </dsp:txXfrm>
    </dsp:sp>
    <dsp:sp modelId="{2282828B-C380-475E-9CB8-57AABDABBDFA}">
      <dsp:nvSpPr>
        <dsp:cNvPr id="0" name=""/>
        <dsp:cNvSpPr/>
      </dsp:nvSpPr>
      <dsp:spPr>
        <a:xfrm>
          <a:off x="4267088" y="3362443"/>
          <a:ext cx="2401540" cy="144092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chemeClr val="bg1"/>
              </a:solidFill>
              <a:latin typeface="Aptos"/>
            </a:rPr>
            <a:t>Presented to the emergency department today due to onset of vomiting this morning</a:t>
          </a:r>
        </a:p>
      </dsp:txBody>
      <dsp:txXfrm>
        <a:off x="4267088" y="3362443"/>
        <a:ext cx="2401540" cy="144092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B911BB-F208-4E4D-971F-BA8E7A9858C0}">
      <dsp:nvSpPr>
        <dsp:cNvPr id="0" name=""/>
        <dsp:cNvSpPr/>
      </dsp:nvSpPr>
      <dsp:spPr>
        <a:xfrm>
          <a:off x="0" y="93022"/>
          <a:ext cx="6422005" cy="1380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12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solidFill>
                <a:schemeClr val="bg1"/>
              </a:solidFill>
              <a:latin typeface="Avenir Next LT Pro"/>
            </a:rPr>
            <a:t>1. Use ChatGPT to explore how this patient's social determinants of health may affect his past and current care. (2 min)</a:t>
          </a:r>
        </a:p>
      </dsp:txBody>
      <dsp:txXfrm>
        <a:off x="67395" y="160417"/>
        <a:ext cx="6287215" cy="1245810"/>
      </dsp:txXfrm>
    </dsp:sp>
    <dsp:sp modelId="{DBF460A3-6C20-4092-8737-61302B90E112}">
      <dsp:nvSpPr>
        <dsp:cNvPr id="0" name=""/>
        <dsp:cNvSpPr/>
      </dsp:nvSpPr>
      <dsp:spPr>
        <a:xfrm>
          <a:off x="0" y="1531223"/>
          <a:ext cx="6422005" cy="1380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12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solidFill>
                <a:schemeClr val="bg1"/>
              </a:solidFill>
              <a:latin typeface="Avenir Next LT Pro"/>
            </a:rPr>
            <a:t>2.  Investigate ChatGPT's ability to provide information on services that would be covered by Medicaid in Virginia. (2 min)</a:t>
          </a:r>
        </a:p>
      </dsp:txBody>
      <dsp:txXfrm>
        <a:off x="67395" y="1598618"/>
        <a:ext cx="6287215" cy="1245810"/>
      </dsp:txXfrm>
    </dsp:sp>
    <dsp:sp modelId="{C28F7D66-A2D7-432E-BA69-72AB9A21CE00}">
      <dsp:nvSpPr>
        <dsp:cNvPr id="0" name=""/>
        <dsp:cNvSpPr/>
      </dsp:nvSpPr>
      <dsp:spPr>
        <a:xfrm>
          <a:off x="0" y="2969423"/>
          <a:ext cx="6422005" cy="1380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12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solidFill>
                <a:schemeClr val="bg1"/>
              </a:solidFill>
              <a:latin typeface="Avenir Next LT Pro"/>
            </a:rPr>
            <a:t>3. Come together to discuss what you found.</a:t>
          </a:r>
          <a:endParaRPr lang="en-US" sz="2000" kern="1200">
            <a:solidFill>
              <a:schemeClr val="bg1"/>
            </a:solidFill>
          </a:endParaRPr>
        </a:p>
      </dsp:txBody>
      <dsp:txXfrm>
        <a:off x="67395" y="3036818"/>
        <a:ext cx="6287215" cy="124581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E1C1DC-23AF-49D2-B0E1-DCE6E560760E}">
      <dsp:nvSpPr>
        <dsp:cNvPr id="0" name=""/>
        <dsp:cNvSpPr/>
      </dsp:nvSpPr>
      <dsp:spPr>
        <a:xfrm>
          <a:off x="0" y="233198"/>
          <a:ext cx="6055377" cy="7435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>
              <a:latin typeface="Aptos"/>
            </a:rPr>
            <a:t>Create a basic assessment and plan</a:t>
          </a:r>
        </a:p>
      </dsp:txBody>
      <dsp:txXfrm>
        <a:off x="36296" y="269494"/>
        <a:ext cx="5982785" cy="67094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48AF99-BE31-4D04-9B8A-CF23F47EE87F}">
      <dsp:nvSpPr>
        <dsp:cNvPr id="0" name=""/>
        <dsp:cNvSpPr/>
      </dsp:nvSpPr>
      <dsp:spPr>
        <a:xfrm>
          <a:off x="0" y="531"/>
          <a:ext cx="6043301" cy="124293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679654-0B7D-4F38-9BBC-1A6A25644C13}">
      <dsp:nvSpPr>
        <dsp:cNvPr id="0" name=""/>
        <dsp:cNvSpPr/>
      </dsp:nvSpPr>
      <dsp:spPr>
        <a:xfrm>
          <a:off x="375988" y="280191"/>
          <a:ext cx="683614" cy="68361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F03677-4BFB-48CD-84AB-096B2203AC66}">
      <dsp:nvSpPr>
        <dsp:cNvPr id="0" name=""/>
        <dsp:cNvSpPr/>
      </dsp:nvSpPr>
      <dsp:spPr>
        <a:xfrm>
          <a:off x="1435590" y="531"/>
          <a:ext cx="4607710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>
              <a:latin typeface="Avenir Next LT Pro"/>
            </a:rPr>
            <a:t>AI for new studies, treatments, or clinical trials that Mr. Herrara may be eligible for</a:t>
          </a:r>
        </a:p>
      </dsp:txBody>
      <dsp:txXfrm>
        <a:off x="1435590" y="531"/>
        <a:ext cx="4607710" cy="1242935"/>
      </dsp:txXfrm>
    </dsp:sp>
    <dsp:sp modelId="{6A777161-8A06-4D57-8114-AF82B3933767}">
      <dsp:nvSpPr>
        <dsp:cNvPr id="0" name=""/>
        <dsp:cNvSpPr/>
      </dsp:nvSpPr>
      <dsp:spPr>
        <a:xfrm>
          <a:off x="0" y="1554201"/>
          <a:ext cx="6043301" cy="124293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AED16B-E898-43F9-990F-4BDD172A4C0A}">
      <dsp:nvSpPr>
        <dsp:cNvPr id="0" name=""/>
        <dsp:cNvSpPr/>
      </dsp:nvSpPr>
      <dsp:spPr>
        <a:xfrm>
          <a:off x="375988" y="1833861"/>
          <a:ext cx="683614" cy="68361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A23F5A-5D89-4AE5-B6FB-EC4187586F96}">
      <dsp:nvSpPr>
        <dsp:cNvPr id="0" name=""/>
        <dsp:cNvSpPr/>
      </dsp:nvSpPr>
      <dsp:spPr>
        <a:xfrm>
          <a:off x="1435590" y="1554201"/>
          <a:ext cx="4607710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>
              <a:latin typeface="Avenir Next LT Pro"/>
            </a:rPr>
            <a:t>Information Sharing and HIPAA</a:t>
          </a:r>
        </a:p>
      </dsp:txBody>
      <dsp:txXfrm>
        <a:off x="1435590" y="1554201"/>
        <a:ext cx="4607710" cy="1242935"/>
      </dsp:txXfrm>
    </dsp:sp>
    <dsp:sp modelId="{AF6F10D2-A66D-48F1-B494-F992D3F55F7D}">
      <dsp:nvSpPr>
        <dsp:cNvPr id="0" name=""/>
        <dsp:cNvSpPr/>
      </dsp:nvSpPr>
      <dsp:spPr>
        <a:xfrm>
          <a:off x="0" y="3107870"/>
          <a:ext cx="6043301" cy="124293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D8889E-7721-4DE6-BFF3-D00C74CEF656}">
      <dsp:nvSpPr>
        <dsp:cNvPr id="0" name=""/>
        <dsp:cNvSpPr/>
      </dsp:nvSpPr>
      <dsp:spPr>
        <a:xfrm>
          <a:off x="375988" y="3387531"/>
          <a:ext cx="683614" cy="68361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4D720A-D173-4FAA-BE74-CC3F02482DB9}">
      <dsp:nvSpPr>
        <dsp:cNvPr id="0" name=""/>
        <dsp:cNvSpPr/>
      </dsp:nvSpPr>
      <dsp:spPr>
        <a:xfrm>
          <a:off x="1435590" y="3107870"/>
          <a:ext cx="4607710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>
              <a:latin typeface="Avenir Next LT Pro"/>
            </a:rPr>
            <a:t>ChatGPT on a native Carilion Server</a:t>
          </a:r>
        </a:p>
      </dsp:txBody>
      <dsp:txXfrm>
        <a:off x="1435590" y="3107870"/>
        <a:ext cx="4607710" cy="124293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752674-BBDC-48A4-B4B8-A8ECBA3AEA92}">
      <dsp:nvSpPr>
        <dsp:cNvPr id="0" name=""/>
        <dsp:cNvSpPr/>
      </dsp:nvSpPr>
      <dsp:spPr>
        <a:xfrm>
          <a:off x="0" y="48535"/>
          <a:ext cx="11535780" cy="151039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>
              <a:solidFill>
                <a:schemeClr val="bg1"/>
              </a:solidFill>
              <a:latin typeface="Avenir Next LT Pro"/>
            </a:rPr>
            <a:t>1. Imagine you are a student on service. How would you plan to communicate CT scan findings and the next steps? (2 mins)</a:t>
          </a:r>
        </a:p>
      </dsp:txBody>
      <dsp:txXfrm>
        <a:off x="73731" y="122266"/>
        <a:ext cx="11388318" cy="1362934"/>
      </dsp:txXfrm>
    </dsp:sp>
    <dsp:sp modelId="{B6E787B3-9C8A-4942-A2F5-F7D2D5D964B7}">
      <dsp:nvSpPr>
        <dsp:cNvPr id="0" name=""/>
        <dsp:cNvSpPr/>
      </dsp:nvSpPr>
      <dsp:spPr>
        <a:xfrm>
          <a:off x="0" y="1636692"/>
          <a:ext cx="11535780" cy="151039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>
              <a:solidFill>
                <a:schemeClr val="bg1"/>
              </a:solidFill>
              <a:latin typeface="Avenir Next LT Pro"/>
            </a:rPr>
            <a:t>2. Use ChatGPT to generate tips that might assist in breaking bad news and follow-up. Compare this with what your group developed. (2 mins)</a:t>
          </a:r>
        </a:p>
      </dsp:txBody>
      <dsp:txXfrm>
        <a:off x="73731" y="1710423"/>
        <a:ext cx="11388318" cy="1362934"/>
      </dsp:txXfrm>
    </dsp:sp>
    <dsp:sp modelId="{0CFBDCC0-2570-46BF-9EA1-EF4B029020D9}">
      <dsp:nvSpPr>
        <dsp:cNvPr id="0" name=""/>
        <dsp:cNvSpPr/>
      </dsp:nvSpPr>
      <dsp:spPr>
        <a:xfrm>
          <a:off x="0" y="3224849"/>
          <a:ext cx="11535780" cy="151039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>
              <a:solidFill>
                <a:schemeClr val="bg1"/>
              </a:solidFill>
              <a:latin typeface="Avenir Next LT Pro"/>
            </a:rPr>
            <a:t>3. Come together to discuss how AI can be used to relay complex medical information in patient-friendly language for diagnosis and interventions.</a:t>
          </a:r>
          <a:endParaRPr lang="en-US" sz="2700" kern="1200">
            <a:solidFill>
              <a:schemeClr val="bg1"/>
            </a:solidFill>
          </a:endParaRPr>
        </a:p>
      </dsp:txBody>
      <dsp:txXfrm>
        <a:off x="73731" y="3298580"/>
        <a:ext cx="11388318" cy="13629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C2DEB6-8CDA-4269-A131-FCFC78EBFEC7}" type="datetimeFigureOut">
              <a:t>2/20/2025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D2EC13-E530-4EC6-8949-B0336478408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846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2EC13-E530-4EC6-8949-B03364784085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1043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20000"/>
              </a:lnSpc>
              <a:spcBef>
                <a:spcPts val="1000"/>
              </a:spcBef>
            </a:pPr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2EC13-E530-4EC6-8949-B03364784085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2274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/>
              <a:buChar char="•"/>
            </a:pPr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2EC13-E530-4EC6-8949-B03364784085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3061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A7CA1D-933C-5E3E-3447-76810E1544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E184F59-ACD2-D995-86AD-BF1F41B17D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A82BCA3-ADAD-AA01-77A9-069DFD9E90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,Sans-Serif"/>
              <a:buChar char="•"/>
            </a:pPr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7A7E10-D951-3081-84FB-68041B2634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2EC13-E530-4EC6-8949-B03364784085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6670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2EC13-E530-4EC6-8949-B03364784085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832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2EC13-E530-4EC6-8949-B03364784085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5481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5FE25F-9A6F-D404-83A9-55BE3FE92C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429279C-2B8A-EFFC-9C89-425459E740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B7A2D5D-C407-477B-31A1-E0EBB1B78D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C205B6-E959-4622-6FA2-67944D2BCC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2EC13-E530-4EC6-8949-B03364784085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1333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2EC13-E530-4EC6-8949-B03364784085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8576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CA84FB-735B-51AB-2FAD-3AC50B76A4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9C40E2-3DEF-B01D-5A3C-FDA5A8CF2D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056ADAF-AD27-5397-368D-EF526FE425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 dirty="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F1DF88-9BAC-5CF5-B3B3-2563748BC1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2EC13-E530-4EC6-8949-B03364784085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9324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AD68C8-6133-76D2-D682-F2B958BF5D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A5C7D34-6DDE-B5F8-AD50-705E9DBDD2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090293-CCA4-8A71-7ECB-0BD3B33062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,Sans-Serif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1FF027-51B7-3F44-8C71-21241D2AA4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2EC13-E530-4EC6-8949-B03364784085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9376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A431B1-B70E-4239-AB68-4EE1FD5A79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F7E931-7D3E-A45E-560A-090238C6FD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9A43294-5D63-440B-D192-46A38DF52D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9F912D-48BC-4119-CDE9-9AB2844867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2EC13-E530-4EC6-8949-B03364784085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5585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2EC13-E530-4EC6-8949-B03364784085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8965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2EC13-E530-4EC6-8949-B03364784085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2860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2EC13-E530-4EC6-8949-B03364784085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0287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2EC13-E530-4EC6-8949-B03364784085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8228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2EC13-E530-4EC6-8949-B03364784085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2676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2EC13-E530-4EC6-8949-B03364784085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8077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2EC13-E530-4EC6-8949-B03364784085}" type="slidenum"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7889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20000"/>
              </a:lnSpc>
              <a:spcBef>
                <a:spcPts val="1000"/>
              </a:spcBef>
            </a:pPr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2EC13-E530-4EC6-8949-B03364784085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2838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20000"/>
              </a:lnSpc>
              <a:spcBef>
                <a:spcPts val="1000"/>
              </a:spcBef>
            </a:pPr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2EC13-E530-4EC6-8949-B03364784085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1997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2EC13-E530-4EC6-8949-B03364784085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7973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1000"/>
              </a:spcBef>
            </a:pPr>
            <a:endParaRPr lang="en-US" dirty="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2EC13-E530-4EC6-8949-B03364784085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4496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6889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0433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691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788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8848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076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1944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6151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045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480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397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261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openxmlformats.org/officeDocument/2006/relationships/image" Target="../media/image4.png"/><Relationship Id="rId7" Type="http://schemas.openxmlformats.org/officeDocument/2006/relationships/diagramLayout" Target="../diagrams/layout3.xml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3.xml"/><Relationship Id="rId11" Type="http://schemas.openxmlformats.org/officeDocument/2006/relationships/image" Target="../media/image17.png"/><Relationship Id="rId5" Type="http://schemas.openxmlformats.org/officeDocument/2006/relationships/image" Target="../media/image2.png"/><Relationship Id="rId10" Type="http://schemas.microsoft.com/office/2007/relationships/diagramDrawing" Target="../diagrams/drawing3.xml"/><Relationship Id="rId4" Type="http://schemas.microsoft.com/office/2007/relationships/hdphoto" Target="../media/hdphoto1.wdp"/><Relationship Id="rId9" Type="http://schemas.openxmlformats.org/officeDocument/2006/relationships/diagramColors" Target="../diagrams/colors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image" Target="../media/image20.png"/><Relationship Id="rId7" Type="http://schemas.openxmlformats.org/officeDocument/2006/relationships/diagramData" Target="../diagrams/data4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microsoft.com/office/2007/relationships/diagramDrawing" Target="../diagrams/drawing4.xml"/><Relationship Id="rId5" Type="http://schemas.microsoft.com/office/2007/relationships/hdphoto" Target="../media/hdphoto1.wdp"/><Relationship Id="rId10" Type="http://schemas.openxmlformats.org/officeDocument/2006/relationships/diagramColors" Target="../diagrams/colors4.xml"/><Relationship Id="rId4" Type="http://schemas.openxmlformats.org/officeDocument/2006/relationships/image" Target="../media/image4.png"/><Relationship Id="rId9" Type="http://schemas.openxmlformats.org/officeDocument/2006/relationships/diagramQuickStyle" Target="../diagrams/quickStyle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openxmlformats.org/officeDocument/2006/relationships/hyperlink" Target="https://www.ncbi.nlm.nih.gov/research/trialgpt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11" Type="http://schemas.openxmlformats.org/officeDocument/2006/relationships/image" Target="../media/image28.png"/><Relationship Id="rId5" Type="http://schemas.openxmlformats.org/officeDocument/2006/relationships/diagramQuickStyle" Target="../diagrams/quickStyle5.xml"/><Relationship Id="rId10" Type="http://schemas.openxmlformats.org/officeDocument/2006/relationships/image" Target="../media/image2.png"/><Relationship Id="rId4" Type="http://schemas.openxmlformats.org/officeDocument/2006/relationships/diagramLayout" Target="../diagrams/layout5.xml"/><Relationship Id="rId9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6.xml"/><Relationship Id="rId3" Type="http://schemas.openxmlformats.org/officeDocument/2006/relationships/image" Target="../media/image4.png"/><Relationship Id="rId7" Type="http://schemas.openxmlformats.org/officeDocument/2006/relationships/diagramLayout" Target="../diagrams/layout6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6.xml"/><Relationship Id="rId5" Type="http://schemas.openxmlformats.org/officeDocument/2006/relationships/image" Target="../media/image2.png"/><Relationship Id="rId10" Type="http://schemas.microsoft.com/office/2007/relationships/diagramDrawing" Target="../diagrams/drawing6.xml"/><Relationship Id="rId4" Type="http://schemas.microsoft.com/office/2007/relationships/hdphoto" Target="../media/hdphoto1.wdp"/><Relationship Id="rId9" Type="http://schemas.openxmlformats.org/officeDocument/2006/relationships/diagramColors" Target="../diagrams/colors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9.png"/><Relationship Id="rId7" Type="http://schemas.microsoft.com/office/2007/relationships/hdphoto" Target="../media/hdphoto1.wd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2.png"/><Relationship Id="rId7" Type="http://schemas.openxmlformats.org/officeDocument/2006/relationships/diagramData" Target="../diagrams/data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microsoft.com/office/2007/relationships/diagramDrawing" Target="../diagrams/drawing1.xml"/><Relationship Id="rId5" Type="http://schemas.openxmlformats.org/officeDocument/2006/relationships/image" Target="../media/image4.png"/><Relationship Id="rId10" Type="http://schemas.openxmlformats.org/officeDocument/2006/relationships/diagramColors" Target="../diagrams/colors1.xml"/><Relationship Id="rId4" Type="http://schemas.openxmlformats.org/officeDocument/2006/relationships/image" Target="../media/image3.png"/><Relationship Id="rId9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3.png"/><Relationship Id="rId7" Type="http://schemas.microsoft.com/office/2007/relationships/hdphoto" Target="../media/hdphoto1.wd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6.jpeg"/><Relationship Id="rId7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10" Type="http://schemas.openxmlformats.org/officeDocument/2006/relationships/image" Target="../media/image10.jpeg"/><Relationship Id="rId4" Type="http://schemas.openxmlformats.org/officeDocument/2006/relationships/image" Target="../media/image7.jpeg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2.png"/><Relationship Id="rId5" Type="http://schemas.openxmlformats.org/officeDocument/2006/relationships/diagramQuickStyle" Target="../diagrams/quickStyle2.xml"/><Relationship Id="rId10" Type="http://schemas.microsoft.com/office/2007/relationships/hdphoto" Target="../media/hdphoto1.wdp"/><Relationship Id="rId4" Type="http://schemas.openxmlformats.org/officeDocument/2006/relationships/diagramLayout" Target="../diagrams/layout2.xml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E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9848" y="616303"/>
            <a:ext cx="6258734" cy="2972354"/>
          </a:xfrm>
        </p:spPr>
        <p:txBody>
          <a:bodyPr anchor="t">
            <a:normAutofit fontScale="90000"/>
          </a:bodyPr>
          <a:lstStyle/>
          <a:p>
            <a:r>
              <a:rPr lang="en-US" b="1">
                <a:latin typeface="Aptos"/>
              </a:rPr>
              <a:t>AI in Action:</a:t>
            </a:r>
            <a:br>
              <a:rPr lang="en-US" b="1">
                <a:latin typeface="Aptos"/>
              </a:rPr>
            </a:br>
            <a:r>
              <a:rPr lang="en-US" b="1">
                <a:latin typeface="Aptos"/>
              </a:rPr>
              <a:t>Applications of AI in VTC Medical Education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84168" y="4057771"/>
            <a:ext cx="3176721" cy="985075"/>
          </a:xfrm>
        </p:spPr>
        <p:txBody>
          <a:bodyPr anchor="b">
            <a:normAutofit fontScale="85000" lnSpcReduction="10000"/>
          </a:bodyPr>
          <a:lstStyle/>
          <a:p>
            <a:r>
              <a:rPr lang="en-US"/>
              <a:t>February 19, 2025</a:t>
            </a:r>
          </a:p>
          <a:p>
            <a:r>
              <a:rPr lang="en-US"/>
              <a:t>AI in Healthcare Club and Office of Educational Affairs</a:t>
            </a:r>
          </a:p>
        </p:txBody>
      </p:sp>
      <p:pic>
        <p:nvPicPr>
          <p:cNvPr id="4" name="Picture 3" descr="Job Opportunities at VTCSOM | Virginia Tech Carilion School of Medicine | Virginia  Tech">
            <a:extLst>
              <a:ext uri="{FF2B5EF4-FFF2-40B4-BE49-F238E27FC236}">
                <a16:creationId xmlns:a16="http://schemas.microsoft.com/office/drawing/2014/main" id="{E1EC6D92-F7C7-4C27-6B2B-16E6A17C7E9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767" r="23412" b="-2"/>
          <a:stretch/>
        </p:blipFill>
        <p:spPr>
          <a:xfrm>
            <a:off x="5224099" y="2"/>
            <a:ext cx="6967903" cy="6858005"/>
          </a:xfrm>
          <a:custGeom>
            <a:avLst/>
            <a:gdLst/>
            <a:ahLst/>
            <a:cxnLst/>
            <a:rect l="l" t="t" r="r" b="b"/>
            <a:pathLst>
              <a:path w="6967903" h="6858005">
                <a:moveTo>
                  <a:pt x="6967903" y="0"/>
                </a:moveTo>
                <a:lnTo>
                  <a:pt x="6967903" y="6858005"/>
                </a:lnTo>
                <a:lnTo>
                  <a:pt x="0" y="6858005"/>
                </a:lnTo>
                <a:cubicBezTo>
                  <a:pt x="0" y="3070435"/>
                  <a:pt x="3119637" y="0"/>
                  <a:pt x="6967903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E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22F571-90D1-3452-7EE3-54C9E3CC48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C472DE-D6B6-8919-2BA4-0DEF23FB1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150" y="192523"/>
            <a:ext cx="9940077" cy="996034"/>
          </a:xfrm>
        </p:spPr>
        <p:txBody>
          <a:bodyPr>
            <a:normAutofit/>
          </a:bodyPr>
          <a:lstStyle/>
          <a:p>
            <a:r>
              <a:rPr lang="en-US" sz="3600" b="1">
                <a:latin typeface="Aptos"/>
              </a:rPr>
              <a:t>Social 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D4B745-8213-DB15-F7BC-9B530F75B1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5378" y="1197180"/>
            <a:ext cx="5483858" cy="439031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1800" b="1">
                <a:latin typeface="Aptos"/>
              </a:rPr>
              <a:t>Lifestyle:</a:t>
            </a:r>
            <a:endParaRPr lang="en-US" sz="1800">
              <a:latin typeface="Aptos"/>
            </a:endParaRPr>
          </a:p>
          <a:p>
            <a:pPr marL="171450" indent="-171450">
              <a:lnSpc>
                <a:spcPct val="100000"/>
              </a:lnSpc>
              <a:spcBef>
                <a:spcPts val="600"/>
              </a:spcBef>
              <a:buFont typeface="Calibri" panose="020B0604020202020204" pitchFamily="34" charset="0"/>
              <a:buChar char="-"/>
            </a:pPr>
            <a:r>
              <a:rPr lang="en-US" sz="1800">
                <a:latin typeface="Aptos"/>
              </a:rPr>
              <a:t>Diet: Diet consists of mostly fast food with limited vegetables.</a:t>
            </a:r>
          </a:p>
          <a:p>
            <a:pPr marL="171450" indent="-171450">
              <a:lnSpc>
                <a:spcPct val="100000"/>
              </a:lnSpc>
              <a:spcBef>
                <a:spcPts val="600"/>
              </a:spcBef>
              <a:buFont typeface="Calibri" panose="020B0604020202020204" pitchFamily="34" charset="0"/>
              <a:buChar char="-"/>
            </a:pPr>
            <a:r>
              <a:rPr lang="en-US" sz="1800">
                <a:latin typeface="Aptos"/>
              </a:rPr>
              <a:t>Caffeine: Drinks coffee 2-4 cups / day.</a:t>
            </a:r>
          </a:p>
          <a:p>
            <a:pPr marL="171450" indent="-171450">
              <a:lnSpc>
                <a:spcPct val="100000"/>
              </a:lnSpc>
              <a:spcBef>
                <a:spcPts val="600"/>
              </a:spcBef>
              <a:buFont typeface="Calibri" panose="020B0604020202020204" pitchFamily="34" charset="0"/>
              <a:buChar char="-"/>
            </a:pPr>
            <a:r>
              <a:rPr lang="en-US" sz="1800">
                <a:latin typeface="Aptos"/>
              </a:rPr>
              <a:t>Exercise: Walks regularly.</a:t>
            </a:r>
          </a:p>
          <a:p>
            <a:pPr marL="171450" indent="-171450">
              <a:lnSpc>
                <a:spcPct val="100000"/>
              </a:lnSpc>
              <a:spcBef>
                <a:spcPts val="600"/>
              </a:spcBef>
              <a:buFont typeface="Calibri" panose="020B0604020202020204" pitchFamily="34" charset="0"/>
              <a:buChar char="-"/>
            </a:pPr>
            <a:r>
              <a:rPr lang="en-US" sz="1800">
                <a:latin typeface="Aptos"/>
              </a:rPr>
              <a:t>Sleep: Sleeps 6 - 8 hours nightly.</a:t>
            </a:r>
          </a:p>
          <a:p>
            <a:pPr marL="171450" indent="-171450">
              <a:lnSpc>
                <a:spcPct val="100000"/>
              </a:lnSpc>
              <a:spcBef>
                <a:spcPts val="600"/>
              </a:spcBef>
              <a:buFont typeface="Calibri" panose="020B0604020202020204" pitchFamily="34" charset="0"/>
              <a:buChar char="-"/>
            </a:pPr>
            <a:r>
              <a:rPr lang="en-US" sz="1800">
                <a:latin typeface="Aptos"/>
              </a:rPr>
              <a:t>Hobbies: Reading and watching TV.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en-US" sz="1800">
              <a:latin typeface="Aptos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1800" b="1">
                <a:latin typeface="Aptos"/>
              </a:rPr>
              <a:t>Habits</a:t>
            </a:r>
            <a:r>
              <a:rPr lang="en-US" sz="1800">
                <a:latin typeface="Aptos"/>
              </a:rPr>
              <a:t>: </a:t>
            </a:r>
          </a:p>
          <a:p>
            <a:pPr marL="171450" indent="-171450">
              <a:lnSpc>
                <a:spcPct val="100000"/>
              </a:lnSpc>
              <a:spcBef>
                <a:spcPts val="600"/>
              </a:spcBef>
              <a:buFont typeface="Calibri" panose="020B0604020202020204" pitchFamily="34" charset="0"/>
              <a:buChar char="-"/>
            </a:pPr>
            <a:r>
              <a:rPr lang="en-US" sz="1800">
                <a:latin typeface="Aptos"/>
              </a:rPr>
              <a:t>Tobacco: Does not report any tobacco use.</a:t>
            </a:r>
          </a:p>
          <a:p>
            <a:pPr marL="171450" indent="-171450">
              <a:lnSpc>
                <a:spcPct val="100000"/>
              </a:lnSpc>
              <a:spcBef>
                <a:spcPts val="600"/>
              </a:spcBef>
              <a:buFont typeface="Calibri" panose="020B0604020202020204" pitchFamily="34" charset="0"/>
              <a:buChar char="-"/>
            </a:pPr>
            <a:r>
              <a:rPr lang="en-US" sz="1800">
                <a:latin typeface="Aptos"/>
              </a:rPr>
              <a:t>ETOH: CAGE (-/-/-/-), reports occasional alcohol use.</a:t>
            </a:r>
          </a:p>
          <a:p>
            <a:pPr marL="171450" indent="-171450">
              <a:lnSpc>
                <a:spcPct val="100000"/>
              </a:lnSpc>
              <a:spcBef>
                <a:spcPts val="600"/>
              </a:spcBef>
              <a:buFont typeface="Calibri" panose="020B0604020202020204" pitchFamily="34" charset="0"/>
              <a:buChar char="-"/>
            </a:pPr>
            <a:r>
              <a:rPr lang="en-US" sz="1800">
                <a:latin typeface="Aptos"/>
              </a:rPr>
              <a:t>Recreational drugs: Does not report any illicit drug use.</a:t>
            </a:r>
            <a:endParaRPr lang="en-US" sz="1800" b="1">
              <a:latin typeface="Apto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A7B6A5-8CCC-3FF0-1DEF-A6403C5ACE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07767" y="1204302"/>
            <a:ext cx="5365857" cy="439031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1800" b="1">
                <a:latin typeface="Aptos"/>
                <a:ea typeface="Calibri"/>
                <a:cs typeface="Calibri"/>
              </a:rPr>
              <a:t>Background:</a:t>
            </a:r>
            <a:endParaRPr lang="en-US" sz="1800">
              <a:solidFill>
                <a:srgbClr val="444444"/>
              </a:solidFill>
              <a:latin typeface="Aptos"/>
              <a:ea typeface="Calibri"/>
              <a:cs typeface="Calibri"/>
            </a:endParaRPr>
          </a:p>
          <a:p>
            <a:pPr marL="171450" indent="-171450">
              <a:lnSpc>
                <a:spcPct val="100000"/>
              </a:lnSpc>
              <a:spcBef>
                <a:spcPts val="600"/>
              </a:spcBef>
              <a:buFont typeface="Calibri,Sans-Serif"/>
              <a:buChar char="-"/>
            </a:pPr>
            <a:r>
              <a:rPr lang="en-US" sz="1800">
                <a:latin typeface="Aptos"/>
                <a:ea typeface="Calibri"/>
                <a:cs typeface="Calibri"/>
              </a:rPr>
              <a:t>Employment: Customer service representative for Appalachian Power.</a:t>
            </a:r>
            <a:endParaRPr lang="en-US" sz="1800">
              <a:solidFill>
                <a:srgbClr val="444444"/>
              </a:solidFill>
              <a:latin typeface="Aptos"/>
              <a:ea typeface="Calibri"/>
              <a:cs typeface="Calibri"/>
            </a:endParaRPr>
          </a:p>
          <a:p>
            <a:pPr marL="171450" indent="-171450">
              <a:lnSpc>
                <a:spcPct val="100000"/>
              </a:lnSpc>
              <a:spcBef>
                <a:spcPts val="600"/>
              </a:spcBef>
              <a:buFont typeface="Calibri,Sans-Serif"/>
              <a:buChar char="-"/>
            </a:pPr>
            <a:r>
              <a:rPr lang="en-US" sz="1800">
                <a:latin typeface="Aptos"/>
                <a:ea typeface="Calibri"/>
                <a:cs typeface="Calibri"/>
              </a:rPr>
              <a:t>Military service: None.</a:t>
            </a:r>
            <a:endParaRPr lang="en-US" sz="1800">
              <a:solidFill>
                <a:srgbClr val="000000"/>
              </a:solidFill>
              <a:latin typeface="Aptos"/>
              <a:ea typeface="Calibri"/>
              <a:cs typeface="Calibri"/>
            </a:endParaRPr>
          </a:p>
          <a:p>
            <a:pPr marL="171450" indent="-171450">
              <a:lnSpc>
                <a:spcPct val="100000"/>
              </a:lnSpc>
              <a:spcBef>
                <a:spcPts val="600"/>
              </a:spcBef>
              <a:buFont typeface="Calibri,Sans-Serif"/>
              <a:buChar char="-"/>
            </a:pPr>
            <a:r>
              <a:rPr lang="en-US" sz="1800">
                <a:latin typeface="Aptos"/>
                <a:ea typeface="Calibri"/>
                <a:cs typeface="Calibri"/>
              </a:rPr>
              <a:t>Education: Bachelor's degree.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en-US" sz="1800">
              <a:latin typeface="Aptos"/>
              <a:ea typeface="Calibri"/>
              <a:cs typeface="Calibri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1800" b="1">
                <a:latin typeface="Aptos"/>
              </a:rPr>
              <a:t>Relationships &amp; Support Systems: </a:t>
            </a:r>
            <a:endParaRPr lang="en-US" sz="1800">
              <a:latin typeface="Aptos"/>
            </a:endParaRPr>
          </a:p>
          <a:p>
            <a:pPr marL="171450" indent="-171450">
              <a:lnSpc>
                <a:spcPct val="100000"/>
              </a:lnSpc>
              <a:spcBef>
                <a:spcPts val="600"/>
              </a:spcBef>
              <a:buFont typeface="Calibri,Sans-Serif" panose="020B0604020202020204" pitchFamily="34" charset="0"/>
              <a:buChar char="-"/>
            </a:pPr>
            <a:r>
              <a:rPr lang="en-US" sz="1800">
                <a:latin typeface="Aptos"/>
              </a:rPr>
              <a:t>Living situation: Lives with his wife.</a:t>
            </a:r>
          </a:p>
          <a:p>
            <a:pPr marL="171450" indent="-171450">
              <a:lnSpc>
                <a:spcPct val="100000"/>
              </a:lnSpc>
              <a:spcBef>
                <a:spcPts val="600"/>
              </a:spcBef>
              <a:buFont typeface="Calibri,Sans-Serif" panose="020B0604020202020204" pitchFamily="34" charset="0"/>
              <a:buChar char="-"/>
            </a:pPr>
            <a:r>
              <a:rPr lang="en-US" sz="1800">
                <a:latin typeface="Aptos"/>
              </a:rPr>
              <a:t>Sexual </a:t>
            </a:r>
            <a:r>
              <a:rPr lang="en-US" sz="1800" err="1">
                <a:latin typeface="Aptos"/>
              </a:rPr>
              <a:t>hx</a:t>
            </a:r>
            <a:r>
              <a:rPr lang="en-US" sz="1800">
                <a:latin typeface="Aptos"/>
              </a:rPr>
              <a:t>: Sexually active with his partner. Intermittent condom use.</a:t>
            </a:r>
          </a:p>
          <a:p>
            <a:pPr marL="171450" indent="-171450">
              <a:lnSpc>
                <a:spcPct val="100000"/>
              </a:lnSpc>
              <a:spcBef>
                <a:spcPts val="600"/>
              </a:spcBef>
              <a:buFont typeface="Calibri,Sans-Serif" panose="020B0604020202020204" pitchFamily="34" charset="0"/>
              <a:buChar char="-"/>
            </a:pPr>
            <a:r>
              <a:rPr lang="en-US" sz="1800">
                <a:latin typeface="Aptos"/>
              </a:rPr>
              <a:t>Barriers to care: He is enrolled in Medicaid and has significant financial barriers to care. Spanish is primary language but is fluent in English.</a:t>
            </a:r>
            <a:endParaRPr lang="en-US" sz="1400">
              <a:latin typeface="Aptos"/>
            </a:endParaRPr>
          </a:p>
        </p:txBody>
      </p:sp>
      <p:sp>
        <p:nvSpPr>
          <p:cNvPr id="6" name="AutoShape 3">
            <a:extLst>
              <a:ext uri="{FF2B5EF4-FFF2-40B4-BE49-F238E27FC236}">
                <a16:creationId xmlns:a16="http://schemas.microsoft.com/office/drawing/2014/main" id="{75DD388A-A9AC-8440-0312-33B306082DBD}"/>
              </a:ext>
            </a:extLst>
          </p:cNvPr>
          <p:cNvSpPr/>
          <p:nvPr/>
        </p:nvSpPr>
        <p:spPr>
          <a:xfrm>
            <a:off x="-3534" y="959193"/>
            <a:ext cx="6817358" cy="10160"/>
          </a:xfrm>
          <a:prstGeom prst="line">
            <a:avLst/>
          </a:prstGeom>
          <a:ln w="9525" cap="flat">
            <a:solidFill>
              <a:srgbClr val="2B2C3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pic>
        <p:nvPicPr>
          <p:cNvPr id="8" name="Picture 7" descr="thumbnail_image002.png">
            <a:extLst>
              <a:ext uri="{FF2B5EF4-FFF2-40B4-BE49-F238E27FC236}">
                <a16:creationId xmlns:a16="http://schemas.microsoft.com/office/drawing/2014/main" id="{5254822E-AC54-9EFF-6724-69E771269D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59932" r="358" b="-443"/>
          <a:stretch/>
        </p:blipFill>
        <p:spPr>
          <a:xfrm>
            <a:off x="95957" y="5774829"/>
            <a:ext cx="1150283" cy="1009066"/>
          </a:xfrm>
          <a:prstGeom prst="rect">
            <a:avLst/>
          </a:prstGeom>
        </p:spPr>
      </p:pic>
      <p:sp>
        <p:nvSpPr>
          <p:cNvPr id="10" name="Freeform 10">
            <a:extLst>
              <a:ext uri="{FF2B5EF4-FFF2-40B4-BE49-F238E27FC236}">
                <a16:creationId xmlns:a16="http://schemas.microsoft.com/office/drawing/2014/main" id="{B0229118-BACB-ED9E-4D24-3AC5F85C2274}"/>
              </a:ext>
            </a:extLst>
          </p:cNvPr>
          <p:cNvSpPr/>
          <p:nvPr/>
        </p:nvSpPr>
        <p:spPr>
          <a:xfrm>
            <a:off x="9198335" y="6280144"/>
            <a:ext cx="2697769" cy="504053"/>
          </a:xfrm>
          <a:custGeom>
            <a:avLst/>
            <a:gdLst/>
            <a:ahLst/>
            <a:cxnLst/>
            <a:rect l="l" t="t" r="r" b="b"/>
            <a:pathLst>
              <a:path w="4610104" h="852670">
                <a:moveTo>
                  <a:pt x="0" y="0"/>
                </a:moveTo>
                <a:lnTo>
                  <a:pt x="4610104" y="0"/>
                </a:lnTo>
                <a:lnTo>
                  <a:pt x="4610104" y="852670"/>
                </a:lnTo>
                <a:lnTo>
                  <a:pt x="0" y="8526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61D3D27-E6E6-AC34-3AF2-9C348BC0500E}"/>
              </a:ext>
            </a:extLst>
          </p:cNvPr>
          <p:cNvSpPr/>
          <p:nvPr/>
        </p:nvSpPr>
        <p:spPr>
          <a:xfrm>
            <a:off x="463891" y="1103351"/>
            <a:ext cx="5232400" cy="436880"/>
          </a:xfrm>
          <a:prstGeom prst="roundRect">
            <a:avLst/>
          </a:prstGeom>
          <a:solidFill>
            <a:srgbClr val="861F4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Lifestyle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0695DEC-F44F-871D-2572-8D5E860386D0}"/>
              </a:ext>
            </a:extLst>
          </p:cNvPr>
          <p:cNvSpPr/>
          <p:nvPr/>
        </p:nvSpPr>
        <p:spPr>
          <a:xfrm>
            <a:off x="426720" y="3844084"/>
            <a:ext cx="5232400" cy="436880"/>
          </a:xfrm>
          <a:prstGeom prst="roundRect">
            <a:avLst/>
          </a:prstGeom>
          <a:solidFill>
            <a:srgbClr val="861F4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/>
              <a:t>Habits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6D289E6-1A97-2C3F-59F7-0E840B1C6077}"/>
              </a:ext>
            </a:extLst>
          </p:cNvPr>
          <p:cNvSpPr/>
          <p:nvPr/>
        </p:nvSpPr>
        <p:spPr>
          <a:xfrm>
            <a:off x="6437870" y="1103351"/>
            <a:ext cx="5232400" cy="436880"/>
          </a:xfrm>
          <a:prstGeom prst="roundRect">
            <a:avLst/>
          </a:prstGeom>
          <a:solidFill>
            <a:srgbClr val="861F4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/>
              <a:t>Background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FA62FCF-711E-9053-C5E0-26D29F79A695}"/>
              </a:ext>
            </a:extLst>
          </p:cNvPr>
          <p:cNvSpPr/>
          <p:nvPr/>
        </p:nvSpPr>
        <p:spPr>
          <a:xfrm>
            <a:off x="6437869" y="3184303"/>
            <a:ext cx="5232400" cy="436880"/>
          </a:xfrm>
          <a:prstGeom prst="roundRect">
            <a:avLst/>
          </a:prstGeom>
          <a:solidFill>
            <a:srgbClr val="861F4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/>
              <a:t>Relationships &amp; Support Systems</a:t>
            </a: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0689D9CB-DC06-F64A-BE92-1289D261FD81}"/>
              </a:ext>
            </a:extLst>
          </p:cNvPr>
          <p:cNvSpPr/>
          <p:nvPr/>
        </p:nvSpPr>
        <p:spPr>
          <a:xfrm>
            <a:off x="95758" y="1612202"/>
            <a:ext cx="390142" cy="226716"/>
          </a:xfrm>
          <a:prstGeom prst="rightArrow">
            <a:avLst/>
          </a:prstGeom>
          <a:solidFill>
            <a:srgbClr val="861F41"/>
          </a:solidFill>
          <a:ln>
            <a:solidFill>
              <a:srgbClr val="861F4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402DB978-ACF3-0698-5F6B-36DC81D71FE1}"/>
              </a:ext>
            </a:extLst>
          </p:cNvPr>
          <p:cNvSpPr/>
          <p:nvPr/>
        </p:nvSpPr>
        <p:spPr>
          <a:xfrm>
            <a:off x="6032270" y="1624015"/>
            <a:ext cx="390142" cy="226716"/>
          </a:xfrm>
          <a:prstGeom prst="rightArrow">
            <a:avLst/>
          </a:prstGeom>
          <a:solidFill>
            <a:srgbClr val="861F41"/>
          </a:solidFill>
          <a:ln>
            <a:solidFill>
              <a:srgbClr val="861F4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C5B67AD6-101C-AD18-E1F0-928D134C87A0}"/>
              </a:ext>
            </a:extLst>
          </p:cNvPr>
          <p:cNvSpPr/>
          <p:nvPr/>
        </p:nvSpPr>
        <p:spPr>
          <a:xfrm>
            <a:off x="74493" y="4773558"/>
            <a:ext cx="390142" cy="226716"/>
          </a:xfrm>
          <a:prstGeom prst="rightArrow">
            <a:avLst/>
          </a:prstGeom>
          <a:solidFill>
            <a:srgbClr val="861F41"/>
          </a:solidFill>
          <a:ln>
            <a:solidFill>
              <a:srgbClr val="861F4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CE2E6761-AE9F-F47A-C71A-EC533692E0CB}"/>
              </a:ext>
            </a:extLst>
          </p:cNvPr>
          <p:cNvSpPr/>
          <p:nvPr/>
        </p:nvSpPr>
        <p:spPr>
          <a:xfrm>
            <a:off x="6032270" y="4660200"/>
            <a:ext cx="390142" cy="226716"/>
          </a:xfrm>
          <a:prstGeom prst="rightArrow">
            <a:avLst/>
          </a:prstGeom>
          <a:solidFill>
            <a:srgbClr val="861F41"/>
          </a:solidFill>
          <a:ln>
            <a:solidFill>
              <a:srgbClr val="861F4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9304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E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50284E1-09FC-6116-1003-D41940BF61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DFE6B6B-836D-14B8-2CA2-448DFADD97A7}"/>
              </a:ext>
            </a:extLst>
          </p:cNvPr>
          <p:cNvSpPr txBox="1">
            <a:spLocks/>
          </p:cNvSpPr>
          <p:nvPr/>
        </p:nvSpPr>
        <p:spPr>
          <a:xfrm>
            <a:off x="579522" y="346429"/>
            <a:ext cx="9950103" cy="712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rgbClr val="861F41"/>
                </a:solidFill>
                <a:latin typeface="Aptos"/>
              </a:rPr>
              <a:t>Social Determinants of Health</a:t>
            </a:r>
            <a:endParaRPr lang="en-US"/>
          </a:p>
        </p:txBody>
      </p:sp>
      <p:pic>
        <p:nvPicPr>
          <p:cNvPr id="8" name="Picture 7" descr="thumbnail_image002.png">
            <a:extLst>
              <a:ext uri="{FF2B5EF4-FFF2-40B4-BE49-F238E27FC236}">
                <a16:creationId xmlns:a16="http://schemas.microsoft.com/office/drawing/2014/main" id="{CF94E372-CC85-A908-3AC5-B6CA68DE3C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59932" r="358" b="-443"/>
          <a:stretch/>
        </p:blipFill>
        <p:spPr>
          <a:xfrm>
            <a:off x="95957" y="5774829"/>
            <a:ext cx="1150283" cy="1009066"/>
          </a:xfrm>
          <a:prstGeom prst="rect">
            <a:avLst/>
          </a:prstGeom>
        </p:spPr>
      </p:pic>
      <p:sp>
        <p:nvSpPr>
          <p:cNvPr id="11" name="Freeform 10">
            <a:extLst>
              <a:ext uri="{FF2B5EF4-FFF2-40B4-BE49-F238E27FC236}">
                <a16:creationId xmlns:a16="http://schemas.microsoft.com/office/drawing/2014/main" id="{EF67C2B5-4A96-B0A0-02C6-B19D352B1124}"/>
              </a:ext>
            </a:extLst>
          </p:cNvPr>
          <p:cNvSpPr/>
          <p:nvPr/>
        </p:nvSpPr>
        <p:spPr>
          <a:xfrm>
            <a:off x="1522306" y="6280144"/>
            <a:ext cx="2697769" cy="504053"/>
          </a:xfrm>
          <a:custGeom>
            <a:avLst/>
            <a:gdLst/>
            <a:ahLst/>
            <a:cxnLst/>
            <a:rect l="l" t="t" r="r" b="b"/>
            <a:pathLst>
              <a:path w="4610104" h="852670">
                <a:moveTo>
                  <a:pt x="0" y="0"/>
                </a:moveTo>
                <a:lnTo>
                  <a:pt x="4610104" y="0"/>
                </a:lnTo>
                <a:lnTo>
                  <a:pt x="4610104" y="852670"/>
                </a:lnTo>
                <a:lnTo>
                  <a:pt x="0" y="8526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E1522C15-E8F4-7DB6-8665-AAA28300E9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23049627"/>
              </p:ext>
            </p:extLst>
          </p:nvPr>
        </p:nvGraphicFramePr>
        <p:xfrm>
          <a:off x="246185" y="1213338"/>
          <a:ext cx="6422005" cy="44430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8" name="Picture 17" descr="A circular diagram of health care&#10;&#10;AI-generated content may be incorrect.">
            <a:extLst>
              <a:ext uri="{FF2B5EF4-FFF2-40B4-BE49-F238E27FC236}">
                <a16:creationId xmlns:a16="http://schemas.microsoft.com/office/drawing/2014/main" id="{B0B5AAA6-0989-EE1F-23FD-E448D8E555D4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3942" r="3937" b="1160"/>
          <a:stretch/>
        </p:blipFill>
        <p:spPr>
          <a:xfrm>
            <a:off x="6760745" y="3137646"/>
            <a:ext cx="3611773" cy="3654907"/>
          </a:xfrm>
          <a:prstGeom prst="flowChartConnector">
            <a:avLst/>
          </a:prstGeom>
        </p:spPr>
      </p:pic>
      <p:pic>
        <p:nvPicPr>
          <p:cNvPr id="19" name="Picture 18" descr="Social Determinants of Health | Bitterroot Health">
            <a:extLst>
              <a:ext uri="{FF2B5EF4-FFF2-40B4-BE49-F238E27FC236}">
                <a16:creationId xmlns:a16="http://schemas.microsoft.com/office/drawing/2014/main" id="{ACF4469B-58E8-3D70-FAD4-586EB15E1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612841" y="85165"/>
            <a:ext cx="3510803" cy="342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4063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E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8DB1750-0C01-B30E-5AD6-D8F62CD4D7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9BCA96D-931F-FF94-6795-2F5FE191AC05}"/>
              </a:ext>
            </a:extLst>
          </p:cNvPr>
          <p:cNvSpPr/>
          <p:nvPr/>
        </p:nvSpPr>
        <p:spPr>
          <a:xfrm>
            <a:off x="7030719" y="1254017"/>
            <a:ext cx="5019288" cy="3702453"/>
          </a:xfrm>
          <a:prstGeom prst="rect">
            <a:avLst/>
          </a:prstGeom>
          <a:solidFill>
            <a:srgbClr val="2F5E8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870E49-75D0-F166-24BB-29D586EA2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552" y="292757"/>
            <a:ext cx="9950103" cy="676933"/>
          </a:xfrm>
        </p:spPr>
        <p:txBody>
          <a:bodyPr>
            <a:normAutofit/>
          </a:bodyPr>
          <a:lstStyle/>
          <a:p>
            <a:r>
              <a:rPr lang="en-US" sz="3600" b="1">
                <a:latin typeface="Aptos"/>
              </a:rPr>
              <a:t>ROS &amp; Physical Exam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016F4F-AD6D-9215-C408-AADD34BC71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364" y="1254147"/>
            <a:ext cx="5972835" cy="527964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endParaRPr lang="en-US" sz="2000"/>
          </a:p>
          <a:p>
            <a:pPr>
              <a:buFont typeface="Calibri" panose="020B0604020202020204" pitchFamily="34" charset="0"/>
              <a:buChar char="-"/>
            </a:pPr>
            <a:endParaRPr lang="en-US" sz="200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308AFBF-EFCC-3597-2562-DA9341CD55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6241906"/>
              </p:ext>
            </p:extLst>
          </p:nvPr>
        </p:nvGraphicFramePr>
        <p:xfrm>
          <a:off x="7337288" y="1552777"/>
          <a:ext cx="4445997" cy="307848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057703">
                  <a:extLst>
                    <a:ext uri="{9D8B030D-6E8A-4147-A177-3AD203B41FA5}">
                      <a16:colId xmlns:a16="http://schemas.microsoft.com/office/drawing/2014/main" val="2863855187"/>
                    </a:ext>
                  </a:extLst>
                </a:gridCol>
                <a:gridCol w="2388294">
                  <a:extLst>
                    <a:ext uri="{9D8B030D-6E8A-4147-A177-3AD203B41FA5}">
                      <a16:colId xmlns:a16="http://schemas.microsoft.com/office/drawing/2014/main" val="2114938146"/>
                    </a:ext>
                  </a:extLst>
                </a:gridCol>
              </a:tblGrid>
              <a:tr h="374155">
                <a:tc>
                  <a:txBody>
                    <a:bodyPr/>
                    <a:lstStyle/>
                    <a:p>
                      <a:pPr fontAlgn="base"/>
                      <a:r>
                        <a:rPr lang="en-US" sz="2000">
                          <a:effectLst/>
                          <a:latin typeface="Avenir Next LT Pro"/>
                        </a:rPr>
                        <a:t>Respiratory rate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2000">
                          <a:effectLst/>
                          <a:latin typeface="Avenir Next LT Pro"/>
                        </a:rPr>
                        <a:t>20/min </a:t>
                      </a:r>
                    </a:p>
                  </a:txBody>
                  <a:tcPr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21629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base"/>
                      <a:r>
                        <a:rPr lang="en-US" sz="2000">
                          <a:effectLst/>
                          <a:latin typeface="Avenir Next LT Pro"/>
                        </a:rPr>
                        <a:t>Pulse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2000">
                          <a:solidFill>
                            <a:srgbClr val="861F41"/>
                          </a:solidFill>
                          <a:effectLst/>
                          <a:latin typeface="Avenir Next LT Pro"/>
                        </a:rPr>
                        <a:t>102/min</a:t>
                      </a:r>
                      <a:r>
                        <a:rPr lang="en-US" sz="2000">
                          <a:effectLst/>
                          <a:latin typeface="Avenir Next LT Pro"/>
                        </a:rPr>
                        <a:t> </a:t>
                      </a:r>
                    </a:p>
                  </a:txBody>
                  <a:tcPr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197476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base"/>
                      <a:r>
                        <a:rPr lang="en-US" sz="2000">
                          <a:effectLst/>
                          <a:latin typeface="Avenir Next LT Pro"/>
                        </a:rPr>
                        <a:t>Blood Pressure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2000">
                          <a:solidFill>
                            <a:srgbClr val="861F41"/>
                          </a:solidFill>
                          <a:effectLst/>
                          <a:latin typeface="Avenir Next LT Pro"/>
                        </a:rPr>
                        <a:t>154/88</a:t>
                      </a:r>
                    </a:p>
                  </a:txBody>
                  <a:tcPr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37511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base"/>
                      <a:r>
                        <a:rPr lang="en-US" sz="2000">
                          <a:effectLst/>
                          <a:latin typeface="Avenir Next LT Pro"/>
                        </a:rPr>
                        <a:t>Temperature  (oral)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2000">
                          <a:effectLst/>
                          <a:latin typeface="Avenir Next LT Pro"/>
                        </a:rPr>
                        <a:t>97.9° F (</a:t>
                      </a:r>
                      <a:r>
                        <a:rPr lang="en-US" sz="2000" err="1">
                          <a:solidFill>
                            <a:srgbClr val="861F41"/>
                          </a:solidFill>
                          <a:effectLst/>
                          <a:latin typeface="Avenir Next LT Pro"/>
                        </a:rPr>
                        <a:t>T</a:t>
                      </a:r>
                      <a:r>
                        <a:rPr lang="en-US" sz="2000" baseline="-25000" err="1">
                          <a:solidFill>
                            <a:srgbClr val="861F41"/>
                          </a:solidFill>
                          <a:effectLst/>
                          <a:latin typeface="Avenir Next LT Pro"/>
                        </a:rPr>
                        <a:t>max</a:t>
                      </a:r>
                      <a:r>
                        <a:rPr lang="en-US" sz="2000">
                          <a:solidFill>
                            <a:srgbClr val="861F41"/>
                          </a:solidFill>
                          <a:effectLst/>
                          <a:latin typeface="Avenir Next LT Pro"/>
                        </a:rPr>
                        <a:t> 102</a:t>
                      </a:r>
                      <a:r>
                        <a:rPr lang="en-US" sz="2000">
                          <a:effectLst/>
                          <a:latin typeface="Avenir Next LT Pro"/>
                        </a:rPr>
                        <a:t>) </a:t>
                      </a:r>
                    </a:p>
                  </a:txBody>
                  <a:tcPr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71041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base"/>
                      <a:r>
                        <a:rPr lang="en-US" sz="2000">
                          <a:effectLst/>
                          <a:latin typeface="Avenir Next LT Pro"/>
                        </a:rPr>
                        <a:t>Weight 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2000">
                          <a:effectLst/>
                          <a:latin typeface="Avenir Next LT Pro"/>
                        </a:rPr>
                        <a:t>81.6kg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057224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base"/>
                      <a:r>
                        <a:rPr lang="en-US" sz="2000">
                          <a:effectLst/>
                          <a:latin typeface="Avenir Next LT Pro"/>
                        </a:rPr>
                        <a:t>Height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2000">
                          <a:effectLst/>
                          <a:latin typeface="Avenir Next LT Pro"/>
                        </a:rPr>
                        <a:t>173cm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741344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base"/>
                      <a:r>
                        <a:rPr lang="en-US" sz="2000">
                          <a:effectLst/>
                          <a:latin typeface="Avenir Next LT Pro"/>
                        </a:rPr>
                        <a:t>SpO</a:t>
                      </a:r>
                      <a:r>
                        <a:rPr lang="en-US" sz="2000" baseline="-25000">
                          <a:effectLst/>
                          <a:latin typeface="Avenir Next LT Pro"/>
                        </a:rPr>
                        <a:t>2</a:t>
                      </a:r>
                      <a:endParaRPr lang="en-US" sz="2000">
                        <a:effectLst/>
                        <a:latin typeface="Avenir Next LT Pro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2000">
                          <a:effectLst/>
                          <a:latin typeface="Avenir Next LT Pro"/>
                        </a:rPr>
                        <a:t>98%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8520607"/>
                  </a:ext>
                </a:extLst>
              </a:tr>
            </a:tbl>
          </a:graphicData>
        </a:graphic>
      </p:graphicFrame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8219512-839C-555F-DB35-BB4DB1CB30AA}"/>
              </a:ext>
            </a:extLst>
          </p:cNvPr>
          <p:cNvSpPr txBox="1">
            <a:spLocks/>
          </p:cNvSpPr>
          <p:nvPr/>
        </p:nvSpPr>
        <p:spPr>
          <a:xfrm>
            <a:off x="679480" y="1134660"/>
            <a:ext cx="6562808" cy="49850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Tx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86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Tx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296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000" b="1">
                <a:latin typeface="Avenir Next LT Pro"/>
                <a:ea typeface="+mn-lt"/>
                <a:cs typeface="+mn-lt"/>
              </a:rPr>
              <a:t>General</a:t>
            </a:r>
            <a:r>
              <a:rPr lang="en-US" sz="2000">
                <a:latin typeface="Avenir Next LT Pro"/>
                <a:ea typeface="+mn-lt"/>
                <a:cs typeface="+mn-lt"/>
              </a:rPr>
              <a:t>: No fever, night sweats, or chills. </a:t>
            </a:r>
            <a:r>
              <a:rPr lang="en-US" sz="2000" b="1">
                <a:solidFill>
                  <a:srgbClr val="2F5E81"/>
                </a:solidFill>
                <a:latin typeface="Avenir Next LT Pro"/>
                <a:ea typeface="+mn-lt"/>
                <a:cs typeface="+mn-lt"/>
              </a:rPr>
              <a:t>Endorses weight loss with loss of appetite.</a:t>
            </a:r>
            <a:endParaRPr lang="en-US" b="1">
              <a:solidFill>
                <a:srgbClr val="2F5E81"/>
              </a:solidFill>
              <a:latin typeface="Avenir Next LT Pro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b="1">
                <a:latin typeface="Avenir Next LT Pro"/>
                <a:ea typeface="+mn-lt"/>
                <a:cs typeface="+mn-lt"/>
              </a:rPr>
              <a:t>HEENOT</a:t>
            </a:r>
            <a:r>
              <a:rPr lang="en-US" sz="2000">
                <a:latin typeface="Avenir Next LT Pro"/>
                <a:ea typeface="+mn-lt"/>
                <a:cs typeface="+mn-lt"/>
              </a:rPr>
              <a:t>: No vision changes. No sore throat.</a:t>
            </a:r>
            <a:endParaRPr lang="en-US">
              <a:latin typeface="Avenir Next LT Pro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000" b="1">
                <a:latin typeface="Avenir Next LT Pro"/>
                <a:ea typeface="+mn-lt"/>
                <a:cs typeface="+mn-lt"/>
              </a:rPr>
              <a:t>Respiratory</a:t>
            </a:r>
            <a:r>
              <a:rPr lang="en-US" sz="2000">
                <a:latin typeface="Avenir Next LT Pro"/>
                <a:ea typeface="+mn-lt"/>
                <a:cs typeface="+mn-lt"/>
              </a:rPr>
              <a:t>: No cough, shortness of breath, or wheezing.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b="1">
                <a:latin typeface="Avenir Next LT Pro"/>
                <a:ea typeface="+mn-lt"/>
                <a:cs typeface="+mn-lt"/>
              </a:rPr>
              <a:t>Cardiovascular</a:t>
            </a:r>
            <a:r>
              <a:rPr lang="en-US" sz="2000">
                <a:latin typeface="Avenir Next LT Pro"/>
                <a:ea typeface="+mn-lt"/>
                <a:cs typeface="+mn-lt"/>
              </a:rPr>
              <a:t>: No chest pain, palpitations.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000" b="1">
                <a:latin typeface="Avenir Next LT Pro"/>
                <a:ea typeface="+mn-lt"/>
                <a:cs typeface="+mn-lt"/>
              </a:rPr>
              <a:t>Gastrointestinal</a:t>
            </a:r>
            <a:r>
              <a:rPr lang="en-US" sz="2000">
                <a:latin typeface="Avenir Next LT Pro"/>
                <a:ea typeface="+mn-lt"/>
                <a:cs typeface="+mn-lt"/>
              </a:rPr>
              <a:t>: </a:t>
            </a:r>
            <a:r>
              <a:rPr lang="en-US" sz="2000" b="1">
                <a:solidFill>
                  <a:srgbClr val="2F5E81"/>
                </a:solidFill>
                <a:latin typeface="Avenir Next LT Pro"/>
                <a:ea typeface="+mn-lt"/>
                <a:cs typeface="+mn-lt"/>
              </a:rPr>
              <a:t>Endorses nausea, vomiting, and bloating.</a:t>
            </a:r>
            <a:r>
              <a:rPr lang="en-US" sz="2000">
                <a:latin typeface="Avenir Next LT Pro"/>
                <a:ea typeface="+mn-lt"/>
                <a:cs typeface="+mn-lt"/>
              </a:rPr>
              <a:t> Denies constipation, diarrhea, melena, or hematochezia.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b="1">
                <a:latin typeface="Avenir Next LT Pro"/>
                <a:ea typeface="+mn-lt"/>
                <a:cs typeface="+mn-lt"/>
              </a:rPr>
              <a:t>Genitourinary</a:t>
            </a:r>
            <a:r>
              <a:rPr lang="en-US" sz="2000">
                <a:latin typeface="Avenir Next LT Pro"/>
                <a:ea typeface="+mn-lt"/>
                <a:cs typeface="+mn-lt"/>
              </a:rPr>
              <a:t>: No dysuria or hematuria.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000" b="1">
                <a:latin typeface="Avenir Next LT Pro"/>
                <a:ea typeface="+mn-lt"/>
                <a:cs typeface="+mn-lt"/>
              </a:rPr>
              <a:t>Musculoskeletal</a:t>
            </a:r>
            <a:r>
              <a:rPr lang="en-US" sz="2000">
                <a:latin typeface="Avenir Next LT Pro"/>
                <a:ea typeface="+mn-lt"/>
                <a:cs typeface="+mn-lt"/>
              </a:rPr>
              <a:t>: No joint stiffness, tenderness, or swelling. </a:t>
            </a:r>
            <a:endParaRPr lang="en-US" sz="2000">
              <a:latin typeface="Avenir Next LT Pro"/>
            </a:endParaRPr>
          </a:p>
          <a:p>
            <a:pPr>
              <a:buFont typeface="Calibri" panose="020B0604020202020204" pitchFamily="34" charset="0"/>
              <a:buChar char="-"/>
            </a:pPr>
            <a:endParaRPr lang="en-US" sz="2000"/>
          </a:p>
        </p:txBody>
      </p:sp>
      <p:sp>
        <p:nvSpPr>
          <p:cNvPr id="6" name="AutoShape 3">
            <a:extLst>
              <a:ext uri="{FF2B5EF4-FFF2-40B4-BE49-F238E27FC236}">
                <a16:creationId xmlns:a16="http://schemas.microsoft.com/office/drawing/2014/main" id="{2F322D68-CDB0-D241-B2B7-2B96015E57DF}"/>
              </a:ext>
            </a:extLst>
          </p:cNvPr>
          <p:cNvSpPr/>
          <p:nvPr/>
        </p:nvSpPr>
        <p:spPr>
          <a:xfrm>
            <a:off x="-3534" y="959193"/>
            <a:ext cx="6817358" cy="10160"/>
          </a:xfrm>
          <a:prstGeom prst="line">
            <a:avLst/>
          </a:prstGeom>
          <a:ln w="9525" cap="flat">
            <a:solidFill>
              <a:srgbClr val="2B2C3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pic>
        <p:nvPicPr>
          <p:cNvPr id="8" name="Picture 7" descr="thumbnail_image002.png">
            <a:extLst>
              <a:ext uri="{FF2B5EF4-FFF2-40B4-BE49-F238E27FC236}">
                <a16:creationId xmlns:a16="http://schemas.microsoft.com/office/drawing/2014/main" id="{31A99E6A-CB4B-DCB7-542D-6DE4F795F1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59932" r="358" b="-443"/>
          <a:stretch/>
        </p:blipFill>
        <p:spPr>
          <a:xfrm>
            <a:off x="95957" y="5774829"/>
            <a:ext cx="1150283" cy="1009066"/>
          </a:xfrm>
          <a:prstGeom prst="rect">
            <a:avLst/>
          </a:prstGeom>
        </p:spPr>
      </p:pic>
      <p:sp>
        <p:nvSpPr>
          <p:cNvPr id="11" name="Freeform 10">
            <a:extLst>
              <a:ext uri="{FF2B5EF4-FFF2-40B4-BE49-F238E27FC236}">
                <a16:creationId xmlns:a16="http://schemas.microsoft.com/office/drawing/2014/main" id="{1D6C170E-7921-C108-2601-C8A517C00484}"/>
              </a:ext>
            </a:extLst>
          </p:cNvPr>
          <p:cNvSpPr/>
          <p:nvPr/>
        </p:nvSpPr>
        <p:spPr>
          <a:xfrm>
            <a:off x="9198335" y="6280144"/>
            <a:ext cx="2697769" cy="504053"/>
          </a:xfrm>
          <a:custGeom>
            <a:avLst/>
            <a:gdLst/>
            <a:ahLst/>
            <a:cxnLst/>
            <a:rect l="l" t="t" r="r" b="b"/>
            <a:pathLst>
              <a:path w="4610104" h="852670">
                <a:moveTo>
                  <a:pt x="0" y="0"/>
                </a:moveTo>
                <a:lnTo>
                  <a:pt x="4610104" y="0"/>
                </a:lnTo>
                <a:lnTo>
                  <a:pt x="4610104" y="852670"/>
                </a:lnTo>
                <a:lnTo>
                  <a:pt x="0" y="8526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1089598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E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A3026ED-1DC7-485D-4240-1AEC99D8E5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125B5-A2AF-4CA6-34BA-85445D5F9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212" y="337152"/>
            <a:ext cx="9950103" cy="631305"/>
          </a:xfrm>
        </p:spPr>
        <p:txBody>
          <a:bodyPr>
            <a:normAutofit/>
          </a:bodyPr>
          <a:lstStyle/>
          <a:p>
            <a:r>
              <a:rPr lang="en-US" sz="3600" b="1">
                <a:latin typeface="Aptos"/>
              </a:rPr>
              <a:t>Lab Results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28D08B6-5844-7209-268C-3B071B1BA3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8032335"/>
              </p:ext>
            </p:extLst>
          </p:nvPr>
        </p:nvGraphicFramePr>
        <p:xfrm>
          <a:off x="958202" y="1469245"/>
          <a:ext cx="2285999" cy="4403217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269000">
                  <a:extLst>
                    <a:ext uri="{9D8B030D-6E8A-4147-A177-3AD203B41FA5}">
                      <a16:colId xmlns:a16="http://schemas.microsoft.com/office/drawing/2014/main" val="838358565"/>
                    </a:ext>
                  </a:extLst>
                </a:gridCol>
                <a:gridCol w="1016999">
                  <a:extLst>
                    <a:ext uri="{9D8B030D-6E8A-4147-A177-3AD203B41FA5}">
                      <a16:colId xmlns:a16="http://schemas.microsoft.com/office/drawing/2014/main" val="3972900474"/>
                    </a:ext>
                  </a:extLst>
                </a:gridCol>
              </a:tblGrid>
              <a:tr h="282132">
                <a:tc>
                  <a:txBody>
                    <a:bodyPr/>
                    <a:lstStyle/>
                    <a:p>
                      <a:pPr fontAlgn="base">
                        <a:lnSpc>
                          <a:spcPts val="2175"/>
                        </a:lnSpc>
                      </a:pPr>
                      <a:r>
                        <a:rPr lang="en-US" sz="1200" b="1">
                          <a:effectLst/>
                          <a:latin typeface="Avenir Next LT Pro"/>
                        </a:rPr>
                        <a:t>Parameter</a:t>
                      </a:r>
                      <a:endParaRPr lang="en-US" sz="1200">
                        <a:effectLst/>
                        <a:latin typeface="Avenir Next LT Pro"/>
                      </a:endParaRPr>
                    </a:p>
                  </a:txBody>
                  <a:tcPr marL="63494" marR="63494">
                    <a:lnL w="132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2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2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2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2175"/>
                        </a:lnSpc>
                      </a:pPr>
                      <a:r>
                        <a:rPr lang="en-US" sz="1200" b="1">
                          <a:effectLst/>
                          <a:latin typeface="Avenir Next LT Pro"/>
                        </a:rPr>
                        <a:t>Result</a:t>
                      </a:r>
                      <a:endParaRPr lang="en-US" sz="1200">
                        <a:effectLst/>
                        <a:latin typeface="Avenir Next LT Pro"/>
                      </a:endParaRPr>
                    </a:p>
                  </a:txBody>
                  <a:tcPr marL="63494" marR="63494">
                    <a:lnL w="132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2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2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2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7617495"/>
                  </a:ext>
                </a:extLst>
              </a:tr>
              <a:tr h="282132">
                <a:tc>
                  <a:txBody>
                    <a:bodyPr/>
                    <a:lstStyle/>
                    <a:p>
                      <a:pPr fontAlgn="base">
                        <a:lnSpc>
                          <a:spcPts val="2175"/>
                        </a:lnSpc>
                      </a:pPr>
                      <a:r>
                        <a:rPr lang="en-US" sz="1200">
                          <a:effectLst/>
                          <a:latin typeface="Avenir Next LT Pro"/>
                        </a:rPr>
                        <a:t>WBC</a:t>
                      </a:r>
                    </a:p>
                  </a:txBody>
                  <a:tcPr marL="63494" marR="63494">
                    <a:lnL w="132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2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2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2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2175"/>
                        </a:lnSpc>
                      </a:pPr>
                      <a:r>
                        <a:rPr lang="en-US" sz="1200">
                          <a:effectLst/>
                          <a:latin typeface="Avenir Next LT Pro"/>
                        </a:rPr>
                        <a:t>13,900 (H)</a:t>
                      </a:r>
                    </a:p>
                  </a:txBody>
                  <a:tcPr marL="63494" marR="63494">
                    <a:lnL w="132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2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2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2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858378"/>
                  </a:ext>
                </a:extLst>
              </a:tr>
              <a:tr h="282132">
                <a:tc>
                  <a:txBody>
                    <a:bodyPr/>
                    <a:lstStyle/>
                    <a:p>
                      <a:pPr fontAlgn="base">
                        <a:lnSpc>
                          <a:spcPts val="2175"/>
                        </a:lnSpc>
                      </a:pPr>
                      <a:r>
                        <a:rPr lang="en-US" sz="1200">
                          <a:effectLst/>
                          <a:latin typeface="Avenir Next LT Pro"/>
                        </a:rPr>
                        <a:t>RBC</a:t>
                      </a:r>
                    </a:p>
                  </a:txBody>
                  <a:tcPr marL="63494" marR="63494">
                    <a:lnL w="132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2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2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2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2175"/>
                        </a:lnSpc>
                      </a:pPr>
                      <a:r>
                        <a:rPr lang="en-US" sz="1200">
                          <a:effectLst/>
                          <a:latin typeface="Avenir Next LT Pro"/>
                        </a:rPr>
                        <a:t>4.48</a:t>
                      </a:r>
                    </a:p>
                  </a:txBody>
                  <a:tcPr marL="63494" marR="63494">
                    <a:lnL w="132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2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2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2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2530288"/>
                  </a:ext>
                </a:extLst>
              </a:tr>
              <a:tr h="282132">
                <a:tc>
                  <a:txBody>
                    <a:bodyPr/>
                    <a:lstStyle/>
                    <a:p>
                      <a:pPr fontAlgn="base">
                        <a:lnSpc>
                          <a:spcPts val="2175"/>
                        </a:lnSpc>
                      </a:pPr>
                      <a:r>
                        <a:rPr lang="en-US" sz="1200">
                          <a:effectLst/>
                          <a:latin typeface="Avenir Next LT Pro"/>
                        </a:rPr>
                        <a:t>Hgb</a:t>
                      </a:r>
                    </a:p>
                  </a:txBody>
                  <a:tcPr marL="63494" marR="63494">
                    <a:lnL w="132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2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2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2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2175"/>
                        </a:lnSpc>
                      </a:pPr>
                      <a:r>
                        <a:rPr lang="en-US" sz="1200">
                          <a:effectLst/>
                          <a:latin typeface="Avenir Next LT Pro"/>
                        </a:rPr>
                        <a:t>14.7</a:t>
                      </a:r>
                    </a:p>
                  </a:txBody>
                  <a:tcPr marL="63494" marR="63494">
                    <a:lnL w="132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2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2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2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3014147"/>
                  </a:ext>
                </a:extLst>
              </a:tr>
              <a:tr h="282132">
                <a:tc>
                  <a:txBody>
                    <a:bodyPr/>
                    <a:lstStyle/>
                    <a:p>
                      <a:pPr fontAlgn="base">
                        <a:lnSpc>
                          <a:spcPts val="2175"/>
                        </a:lnSpc>
                      </a:pPr>
                      <a:r>
                        <a:rPr lang="en-US" sz="1200">
                          <a:effectLst/>
                          <a:latin typeface="Avenir Next LT Pro"/>
                        </a:rPr>
                        <a:t>Hct</a:t>
                      </a:r>
                    </a:p>
                  </a:txBody>
                  <a:tcPr marL="63494" marR="63494">
                    <a:lnL w="132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2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2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2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2175"/>
                        </a:lnSpc>
                      </a:pPr>
                      <a:r>
                        <a:rPr lang="en-US" sz="1200">
                          <a:effectLst/>
                          <a:latin typeface="Avenir Next LT Pro"/>
                        </a:rPr>
                        <a:t>41.9</a:t>
                      </a:r>
                    </a:p>
                  </a:txBody>
                  <a:tcPr marL="63494" marR="63494">
                    <a:lnL w="132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2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2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2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3529087"/>
                  </a:ext>
                </a:extLst>
              </a:tr>
              <a:tr h="282132">
                <a:tc>
                  <a:txBody>
                    <a:bodyPr/>
                    <a:lstStyle/>
                    <a:p>
                      <a:pPr fontAlgn="base">
                        <a:lnSpc>
                          <a:spcPts val="2175"/>
                        </a:lnSpc>
                      </a:pPr>
                      <a:r>
                        <a:rPr lang="en-US" sz="1200">
                          <a:effectLst/>
                          <a:latin typeface="Avenir Next LT Pro"/>
                        </a:rPr>
                        <a:t>MCV</a:t>
                      </a:r>
                    </a:p>
                  </a:txBody>
                  <a:tcPr marL="63494" marR="63494">
                    <a:lnL w="132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2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2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2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2175"/>
                        </a:lnSpc>
                      </a:pPr>
                      <a:r>
                        <a:rPr lang="en-US" sz="1200">
                          <a:effectLst/>
                          <a:latin typeface="Avenir Next LT Pro"/>
                        </a:rPr>
                        <a:t>93.5</a:t>
                      </a:r>
                    </a:p>
                  </a:txBody>
                  <a:tcPr marL="63494" marR="63494">
                    <a:lnL w="132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2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2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2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700285"/>
                  </a:ext>
                </a:extLst>
              </a:tr>
              <a:tr h="282132">
                <a:tc>
                  <a:txBody>
                    <a:bodyPr/>
                    <a:lstStyle/>
                    <a:p>
                      <a:pPr fontAlgn="base">
                        <a:lnSpc>
                          <a:spcPts val="2175"/>
                        </a:lnSpc>
                      </a:pPr>
                      <a:r>
                        <a:rPr lang="en-US" sz="1200">
                          <a:effectLst/>
                          <a:latin typeface="Avenir Next LT Pro"/>
                        </a:rPr>
                        <a:t>MCH</a:t>
                      </a:r>
                    </a:p>
                  </a:txBody>
                  <a:tcPr marL="63494" marR="63494">
                    <a:lnL w="132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2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2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2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2175"/>
                        </a:lnSpc>
                      </a:pPr>
                      <a:r>
                        <a:rPr lang="en-US" sz="1200">
                          <a:effectLst/>
                          <a:latin typeface="Avenir Next LT Pro"/>
                        </a:rPr>
                        <a:t>32.8</a:t>
                      </a:r>
                    </a:p>
                  </a:txBody>
                  <a:tcPr marL="63494" marR="63494">
                    <a:lnL w="132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2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2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2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888742"/>
                  </a:ext>
                </a:extLst>
              </a:tr>
              <a:tr h="282132">
                <a:tc>
                  <a:txBody>
                    <a:bodyPr/>
                    <a:lstStyle/>
                    <a:p>
                      <a:pPr fontAlgn="base">
                        <a:lnSpc>
                          <a:spcPts val="2175"/>
                        </a:lnSpc>
                      </a:pPr>
                      <a:r>
                        <a:rPr lang="en-US" sz="1200">
                          <a:effectLst/>
                          <a:latin typeface="Avenir Next LT Pro"/>
                        </a:rPr>
                        <a:t>MCHC</a:t>
                      </a:r>
                    </a:p>
                  </a:txBody>
                  <a:tcPr marL="63494" marR="63494">
                    <a:lnL w="132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2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2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2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2175"/>
                        </a:lnSpc>
                      </a:pPr>
                      <a:r>
                        <a:rPr lang="en-US" sz="1200">
                          <a:effectLst/>
                          <a:latin typeface="Avenir Next LT Pro"/>
                        </a:rPr>
                        <a:t>35.1</a:t>
                      </a:r>
                    </a:p>
                  </a:txBody>
                  <a:tcPr marL="63494" marR="63494">
                    <a:lnL w="132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2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2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2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1521768"/>
                  </a:ext>
                </a:extLst>
              </a:tr>
              <a:tr h="282132">
                <a:tc>
                  <a:txBody>
                    <a:bodyPr/>
                    <a:lstStyle/>
                    <a:p>
                      <a:pPr fontAlgn="base">
                        <a:lnSpc>
                          <a:spcPts val="2175"/>
                        </a:lnSpc>
                      </a:pPr>
                      <a:r>
                        <a:rPr lang="en-US" sz="1200">
                          <a:effectLst/>
                          <a:latin typeface="Avenir Next LT Pro"/>
                        </a:rPr>
                        <a:t>Plt</a:t>
                      </a:r>
                    </a:p>
                  </a:txBody>
                  <a:tcPr marL="63494" marR="63494">
                    <a:lnL w="132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2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2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2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2175"/>
                        </a:lnSpc>
                      </a:pPr>
                      <a:r>
                        <a:rPr lang="en-US" sz="1200">
                          <a:effectLst/>
                          <a:latin typeface="Avenir Next LT Pro"/>
                        </a:rPr>
                        <a:t>289,000</a:t>
                      </a:r>
                    </a:p>
                  </a:txBody>
                  <a:tcPr marL="63494" marR="63494">
                    <a:lnL w="132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2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2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2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7867360"/>
                  </a:ext>
                </a:extLst>
              </a:tr>
              <a:tr h="282132">
                <a:tc>
                  <a:txBody>
                    <a:bodyPr/>
                    <a:lstStyle/>
                    <a:p>
                      <a:pPr fontAlgn="base">
                        <a:lnSpc>
                          <a:spcPts val="2175"/>
                        </a:lnSpc>
                      </a:pPr>
                      <a:r>
                        <a:rPr lang="en-US" sz="1200">
                          <a:effectLst/>
                          <a:latin typeface="Avenir Next LT Pro"/>
                        </a:rPr>
                        <a:t>Neutrophils</a:t>
                      </a:r>
                    </a:p>
                  </a:txBody>
                  <a:tcPr marL="63494" marR="63494">
                    <a:lnL w="132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2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2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2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2175"/>
                        </a:lnSpc>
                      </a:pPr>
                      <a:r>
                        <a:rPr lang="en-US" sz="1200">
                          <a:effectLst/>
                          <a:latin typeface="Avenir Next LT Pro"/>
                        </a:rPr>
                        <a:t>75.3 (H)</a:t>
                      </a:r>
                    </a:p>
                  </a:txBody>
                  <a:tcPr marL="63494" marR="63494">
                    <a:lnL w="132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2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2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2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1397956"/>
                  </a:ext>
                </a:extLst>
              </a:tr>
              <a:tr h="282132">
                <a:tc>
                  <a:txBody>
                    <a:bodyPr/>
                    <a:lstStyle/>
                    <a:p>
                      <a:pPr fontAlgn="base">
                        <a:lnSpc>
                          <a:spcPts val="2175"/>
                        </a:lnSpc>
                      </a:pPr>
                      <a:r>
                        <a:rPr lang="en-US" sz="1200">
                          <a:effectLst/>
                          <a:latin typeface="Avenir Next LT Pro"/>
                        </a:rPr>
                        <a:t>Lymphocytes</a:t>
                      </a:r>
                    </a:p>
                  </a:txBody>
                  <a:tcPr marL="63494" marR="63494">
                    <a:lnL w="132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2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2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2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2175"/>
                        </a:lnSpc>
                      </a:pPr>
                      <a:r>
                        <a:rPr lang="en-US" sz="1200">
                          <a:effectLst/>
                          <a:latin typeface="Avenir Next LT Pro"/>
                        </a:rPr>
                        <a:t>16.3</a:t>
                      </a:r>
                    </a:p>
                  </a:txBody>
                  <a:tcPr marL="63494" marR="63494">
                    <a:lnL w="132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2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2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2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7711315"/>
                  </a:ext>
                </a:extLst>
              </a:tr>
              <a:tr h="282132">
                <a:tc>
                  <a:txBody>
                    <a:bodyPr/>
                    <a:lstStyle/>
                    <a:p>
                      <a:pPr fontAlgn="base">
                        <a:lnSpc>
                          <a:spcPts val="2175"/>
                        </a:lnSpc>
                      </a:pPr>
                      <a:r>
                        <a:rPr lang="en-US" sz="1200">
                          <a:effectLst/>
                          <a:latin typeface="Avenir Next LT Pro"/>
                        </a:rPr>
                        <a:t>Monocytes</a:t>
                      </a:r>
                    </a:p>
                  </a:txBody>
                  <a:tcPr marL="63494" marR="63494">
                    <a:lnL w="132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2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2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2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2175"/>
                        </a:lnSpc>
                      </a:pPr>
                      <a:r>
                        <a:rPr lang="en-US" sz="1200">
                          <a:effectLst/>
                          <a:latin typeface="Avenir Next LT Pro"/>
                        </a:rPr>
                        <a:t>6.7</a:t>
                      </a:r>
                    </a:p>
                  </a:txBody>
                  <a:tcPr marL="63494" marR="63494">
                    <a:lnL w="132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2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2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2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6986813"/>
                  </a:ext>
                </a:extLst>
              </a:tr>
              <a:tr h="282132">
                <a:tc>
                  <a:txBody>
                    <a:bodyPr/>
                    <a:lstStyle/>
                    <a:p>
                      <a:pPr fontAlgn="base">
                        <a:lnSpc>
                          <a:spcPts val="2175"/>
                        </a:lnSpc>
                      </a:pPr>
                      <a:r>
                        <a:rPr lang="en-US" sz="1200">
                          <a:effectLst/>
                          <a:latin typeface="Avenir Next LT Pro"/>
                        </a:rPr>
                        <a:t>Eosinophils</a:t>
                      </a:r>
                    </a:p>
                  </a:txBody>
                  <a:tcPr marL="63494" marR="63494">
                    <a:lnL w="132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2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2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2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2175"/>
                        </a:lnSpc>
                      </a:pPr>
                      <a:r>
                        <a:rPr lang="en-US" sz="1200">
                          <a:effectLst/>
                          <a:latin typeface="Avenir Next LT Pro"/>
                        </a:rPr>
                        <a:t>0.9</a:t>
                      </a:r>
                    </a:p>
                  </a:txBody>
                  <a:tcPr marL="63494" marR="63494">
                    <a:lnL w="132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2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2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2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1742256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25EEEB7E-0080-9847-2BEC-0C326BB246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250791"/>
              </p:ext>
            </p:extLst>
          </p:nvPr>
        </p:nvGraphicFramePr>
        <p:xfrm>
          <a:off x="4025659" y="1472742"/>
          <a:ext cx="3454870" cy="438912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646467">
                  <a:extLst>
                    <a:ext uri="{9D8B030D-6E8A-4147-A177-3AD203B41FA5}">
                      <a16:colId xmlns:a16="http://schemas.microsoft.com/office/drawing/2014/main" val="2846500972"/>
                    </a:ext>
                  </a:extLst>
                </a:gridCol>
                <a:gridCol w="808403">
                  <a:extLst>
                    <a:ext uri="{9D8B030D-6E8A-4147-A177-3AD203B41FA5}">
                      <a16:colId xmlns:a16="http://schemas.microsoft.com/office/drawing/2014/main" val="171679905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n-US" sz="1200" b="1">
                          <a:effectLst/>
                          <a:latin typeface="Avenir Next LT Pro"/>
                        </a:rPr>
                        <a:t>Parameter</a:t>
                      </a:r>
                      <a:endParaRPr lang="en-US" sz="1200">
                        <a:effectLst/>
                        <a:latin typeface="Avenir Next LT Pro"/>
                      </a:endParaRPr>
                    </a:p>
                  </a:txBody>
                  <a:tcPr marL="63500" marR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200" b="1">
                          <a:effectLst/>
                          <a:latin typeface="Avenir Next LT Pro"/>
                        </a:rPr>
                        <a:t>Result</a:t>
                      </a:r>
                      <a:endParaRPr lang="en-US" sz="1200">
                        <a:effectLst/>
                        <a:latin typeface="Avenir Next LT Pro"/>
                      </a:endParaRPr>
                    </a:p>
                  </a:txBody>
                  <a:tcPr marL="63500" marR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59620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  <a:latin typeface="Avenir Next LT Pro"/>
                        </a:rPr>
                        <a:t>Glucose</a:t>
                      </a:r>
                    </a:p>
                  </a:txBody>
                  <a:tcPr marL="63500" marR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  <a:latin typeface="Avenir Next LT Pro"/>
                        </a:rPr>
                        <a:t>142 (H)</a:t>
                      </a:r>
                    </a:p>
                  </a:txBody>
                  <a:tcPr marL="63500" marR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28988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  <a:latin typeface="Avenir Next LT Pro"/>
                        </a:rPr>
                        <a:t>BUN</a:t>
                      </a:r>
                    </a:p>
                  </a:txBody>
                  <a:tcPr marL="63500" marR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  <a:latin typeface="Avenir Next LT Pro"/>
                        </a:rPr>
                        <a:t>13</a:t>
                      </a:r>
                    </a:p>
                  </a:txBody>
                  <a:tcPr marL="63500" marR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2545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  <a:latin typeface="Avenir Next LT Pro"/>
                        </a:rPr>
                        <a:t>Creatinine</a:t>
                      </a:r>
                    </a:p>
                  </a:txBody>
                  <a:tcPr marL="63500" marR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  <a:latin typeface="Avenir Next LT Pro"/>
                        </a:rPr>
                        <a:t>1.01</a:t>
                      </a:r>
                    </a:p>
                  </a:txBody>
                  <a:tcPr marL="63500" marR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87603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  <a:latin typeface="Avenir Next LT Pro"/>
                        </a:rPr>
                        <a:t>Na</a:t>
                      </a:r>
                    </a:p>
                  </a:txBody>
                  <a:tcPr marL="63500" marR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  <a:latin typeface="Avenir Next LT Pro"/>
                        </a:rPr>
                        <a:t>137</a:t>
                      </a:r>
                    </a:p>
                  </a:txBody>
                  <a:tcPr marL="63500" marR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39743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  <a:latin typeface="Avenir Next LT Pro"/>
                        </a:rPr>
                        <a:t>K</a:t>
                      </a:r>
                    </a:p>
                  </a:txBody>
                  <a:tcPr marL="63500" marR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  <a:latin typeface="Avenir Next LT Pro"/>
                        </a:rPr>
                        <a:t>4.0</a:t>
                      </a:r>
                    </a:p>
                  </a:txBody>
                  <a:tcPr marL="63500" marR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25451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  <a:latin typeface="Avenir Next LT Pro"/>
                        </a:rPr>
                        <a:t>Cl</a:t>
                      </a:r>
                    </a:p>
                  </a:txBody>
                  <a:tcPr marL="63500" marR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  <a:latin typeface="Avenir Next LT Pro"/>
                        </a:rPr>
                        <a:t>100</a:t>
                      </a:r>
                    </a:p>
                  </a:txBody>
                  <a:tcPr marL="63500" marR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87785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  <a:latin typeface="Avenir Next LT Pro"/>
                        </a:rPr>
                        <a:t>CO2</a:t>
                      </a:r>
                    </a:p>
                  </a:txBody>
                  <a:tcPr marL="63500" marR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  <a:latin typeface="Avenir Next LT Pro"/>
                        </a:rPr>
                        <a:t>26</a:t>
                      </a:r>
                    </a:p>
                  </a:txBody>
                  <a:tcPr marL="63500" marR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43823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  <a:latin typeface="Avenir Next LT Pro"/>
                        </a:rPr>
                        <a:t>Calcium</a:t>
                      </a:r>
                    </a:p>
                  </a:txBody>
                  <a:tcPr marL="63500" marR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  <a:latin typeface="Avenir Next LT Pro"/>
                        </a:rPr>
                        <a:t>10.6 (H)</a:t>
                      </a:r>
                    </a:p>
                  </a:txBody>
                  <a:tcPr marL="63500" marR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09794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  <a:latin typeface="Avenir Next LT Pro"/>
                        </a:rPr>
                        <a:t>Phosphorus</a:t>
                      </a:r>
                    </a:p>
                  </a:txBody>
                  <a:tcPr marL="63500" marR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  <a:latin typeface="Avenir Next LT Pro"/>
                        </a:rPr>
                        <a:t>3.2</a:t>
                      </a:r>
                    </a:p>
                  </a:txBody>
                  <a:tcPr marL="63500" marR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467207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  <a:latin typeface="Avenir Next LT Pro"/>
                        </a:rPr>
                        <a:t>Albumin</a:t>
                      </a:r>
                    </a:p>
                  </a:txBody>
                  <a:tcPr marL="63500" marR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  <a:latin typeface="Avenir Next LT Pro"/>
                        </a:rPr>
                        <a:t>4.9</a:t>
                      </a:r>
                    </a:p>
                  </a:txBody>
                  <a:tcPr marL="63500" marR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90985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  <a:latin typeface="Avenir Next LT Pro"/>
                        </a:rPr>
                        <a:t>Total Bilirubin</a:t>
                      </a:r>
                    </a:p>
                  </a:txBody>
                  <a:tcPr marL="63500" marR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  <a:latin typeface="Avenir Next LT Pro"/>
                        </a:rPr>
                        <a:t>1.8 (H)</a:t>
                      </a:r>
                    </a:p>
                  </a:txBody>
                  <a:tcPr marL="63500" marR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10539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  <a:latin typeface="Avenir Next LT Pro"/>
                        </a:rPr>
                        <a:t>Lactate dehydrogenase (LDH)</a:t>
                      </a:r>
                    </a:p>
                  </a:txBody>
                  <a:tcPr marL="63500" marR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  <a:latin typeface="Avenir Next LT Pro"/>
                        </a:rPr>
                        <a:t>190</a:t>
                      </a:r>
                    </a:p>
                  </a:txBody>
                  <a:tcPr marL="63500" marR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2876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  <a:latin typeface="Avenir Next LT Pro"/>
                        </a:rPr>
                        <a:t>Aspartate Amino transferase (AST)</a:t>
                      </a:r>
                    </a:p>
                  </a:txBody>
                  <a:tcPr marL="63500" marR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  <a:latin typeface="Avenir Next LT Pro"/>
                        </a:rPr>
                        <a:t>22</a:t>
                      </a:r>
                    </a:p>
                  </a:txBody>
                  <a:tcPr marL="63500" marR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608985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  <a:latin typeface="Avenir Next LT Pro"/>
                        </a:rPr>
                        <a:t>Alanine Aminotransferase (ALT)</a:t>
                      </a:r>
                    </a:p>
                  </a:txBody>
                  <a:tcPr marL="63500" marR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  <a:latin typeface="Avenir Next LT Pro"/>
                        </a:rPr>
                        <a:t>38</a:t>
                      </a:r>
                    </a:p>
                  </a:txBody>
                  <a:tcPr marL="63500" marR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461484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  <a:latin typeface="Avenir Next LT Pro"/>
                        </a:rPr>
                        <a:t>Alkaline Phosphatase</a:t>
                      </a:r>
                    </a:p>
                  </a:txBody>
                  <a:tcPr marL="63500" marR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  <a:latin typeface="Avenir Next LT Pro"/>
                        </a:rPr>
                        <a:t>116 (H)</a:t>
                      </a:r>
                    </a:p>
                  </a:txBody>
                  <a:tcPr marL="63500" marR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4548654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D196E221-AC34-0237-5C3F-D40DDB975B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6614091"/>
              </p:ext>
            </p:extLst>
          </p:nvPr>
        </p:nvGraphicFramePr>
        <p:xfrm>
          <a:off x="8258863" y="1455740"/>
          <a:ext cx="3111526" cy="13716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980287">
                  <a:extLst>
                    <a:ext uri="{9D8B030D-6E8A-4147-A177-3AD203B41FA5}">
                      <a16:colId xmlns:a16="http://schemas.microsoft.com/office/drawing/2014/main" val="3729795567"/>
                    </a:ext>
                  </a:extLst>
                </a:gridCol>
                <a:gridCol w="1131239">
                  <a:extLst>
                    <a:ext uri="{9D8B030D-6E8A-4147-A177-3AD203B41FA5}">
                      <a16:colId xmlns:a16="http://schemas.microsoft.com/office/drawing/2014/main" val="124782209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fontAlgn="base"/>
                      <a:r>
                        <a:rPr lang="en-US" sz="1200" b="1">
                          <a:effectLst/>
                          <a:latin typeface="Avenir Next LT Pro"/>
                        </a:rPr>
                        <a:t>Parameter</a:t>
                      </a:r>
                      <a:endParaRPr lang="en-US" sz="1200">
                        <a:effectLst/>
                        <a:latin typeface="Avenir Next LT Pro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 b="1">
                          <a:effectLst/>
                          <a:latin typeface="Avenir Next LT Pro"/>
                        </a:rPr>
                        <a:t>Results</a:t>
                      </a:r>
                      <a:endParaRPr lang="en-US" sz="1200">
                        <a:effectLst/>
                        <a:latin typeface="Avenir Next LT Pro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79364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  <a:latin typeface="Avenir Next LT Pro"/>
                        </a:rPr>
                        <a:t>Lipase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  <a:latin typeface="Avenir Next LT Pro"/>
                        </a:rPr>
                        <a:t>61 (H)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98653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  <a:latin typeface="Avenir Next LT Pro"/>
                        </a:rPr>
                        <a:t>High Sensitivity Troponin 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  <a:latin typeface="Avenir Next LT Pro"/>
                        </a:rPr>
                        <a:t>4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32371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  <a:latin typeface="Avenir Next LT Pro"/>
                        </a:rPr>
                        <a:t>H. pylori Stool Antigen 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  <a:latin typeface="Avenir Next LT Pro"/>
                        </a:rPr>
                        <a:t>Negative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759374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  <a:latin typeface="Avenir Next LT Pro"/>
                        </a:rPr>
                        <a:t>POC COVID Test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  <a:latin typeface="Avenir Next LT Pro"/>
                        </a:rPr>
                        <a:t>Positive 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9280617"/>
                  </a:ext>
                </a:extLst>
              </a:tr>
            </a:tbl>
          </a:graphicData>
        </a:graphic>
      </p:graphicFrame>
      <p:sp>
        <p:nvSpPr>
          <p:cNvPr id="4" name="AutoShape 3">
            <a:extLst>
              <a:ext uri="{FF2B5EF4-FFF2-40B4-BE49-F238E27FC236}">
                <a16:creationId xmlns:a16="http://schemas.microsoft.com/office/drawing/2014/main" id="{DF87DA89-6FAC-562C-68BF-9933CB3B9805}"/>
              </a:ext>
            </a:extLst>
          </p:cNvPr>
          <p:cNvSpPr/>
          <p:nvPr/>
        </p:nvSpPr>
        <p:spPr>
          <a:xfrm>
            <a:off x="-3534" y="959193"/>
            <a:ext cx="6817358" cy="10160"/>
          </a:xfrm>
          <a:prstGeom prst="line">
            <a:avLst/>
          </a:prstGeom>
          <a:ln w="9525" cap="flat">
            <a:solidFill>
              <a:srgbClr val="2B2C3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pic>
        <p:nvPicPr>
          <p:cNvPr id="11" name="Picture 10" descr="thumbnail_image002.png">
            <a:extLst>
              <a:ext uri="{FF2B5EF4-FFF2-40B4-BE49-F238E27FC236}">
                <a16:creationId xmlns:a16="http://schemas.microsoft.com/office/drawing/2014/main" id="{65AD89E7-002C-4B69-9A42-5097C25147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59932" r="358" b="-443"/>
          <a:stretch/>
        </p:blipFill>
        <p:spPr>
          <a:xfrm>
            <a:off x="95957" y="5774829"/>
            <a:ext cx="1150283" cy="1009066"/>
          </a:xfrm>
          <a:prstGeom prst="rect">
            <a:avLst/>
          </a:prstGeom>
        </p:spPr>
      </p:pic>
      <p:sp>
        <p:nvSpPr>
          <p:cNvPr id="14" name="Freeform 10">
            <a:extLst>
              <a:ext uri="{FF2B5EF4-FFF2-40B4-BE49-F238E27FC236}">
                <a16:creationId xmlns:a16="http://schemas.microsoft.com/office/drawing/2014/main" id="{AE39A067-FD96-160A-935E-A5F8D4842CA1}"/>
              </a:ext>
            </a:extLst>
          </p:cNvPr>
          <p:cNvSpPr/>
          <p:nvPr/>
        </p:nvSpPr>
        <p:spPr>
          <a:xfrm>
            <a:off x="9198335" y="6280144"/>
            <a:ext cx="2697769" cy="504053"/>
          </a:xfrm>
          <a:custGeom>
            <a:avLst/>
            <a:gdLst/>
            <a:ahLst/>
            <a:cxnLst/>
            <a:rect l="l" t="t" r="r" b="b"/>
            <a:pathLst>
              <a:path w="4610104" h="852670">
                <a:moveTo>
                  <a:pt x="0" y="0"/>
                </a:moveTo>
                <a:lnTo>
                  <a:pt x="4610104" y="0"/>
                </a:lnTo>
                <a:lnTo>
                  <a:pt x="4610104" y="852670"/>
                </a:lnTo>
                <a:lnTo>
                  <a:pt x="0" y="8526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C026278-A147-ABB5-D0E5-7D2A68EBEA8B}"/>
              </a:ext>
            </a:extLst>
          </p:cNvPr>
          <p:cNvSpPr/>
          <p:nvPr/>
        </p:nvSpPr>
        <p:spPr>
          <a:xfrm>
            <a:off x="956403" y="1101348"/>
            <a:ext cx="2286620" cy="343954"/>
          </a:xfrm>
          <a:prstGeom prst="roundRect">
            <a:avLst/>
          </a:prstGeom>
          <a:solidFill>
            <a:srgbClr val="861F4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/>
              <a:t>CBC: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DDB9559-C2CC-11C0-E740-62CDEA53CCB7}"/>
              </a:ext>
            </a:extLst>
          </p:cNvPr>
          <p:cNvSpPr/>
          <p:nvPr/>
        </p:nvSpPr>
        <p:spPr>
          <a:xfrm>
            <a:off x="4022988" y="1092056"/>
            <a:ext cx="3457498" cy="353246"/>
          </a:xfrm>
          <a:prstGeom prst="roundRect">
            <a:avLst/>
          </a:prstGeom>
          <a:solidFill>
            <a:srgbClr val="861F4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/>
              <a:t>CMP: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A0B85C6-3983-328C-306A-88017E5DEEB8}"/>
              </a:ext>
            </a:extLst>
          </p:cNvPr>
          <p:cNvSpPr/>
          <p:nvPr/>
        </p:nvSpPr>
        <p:spPr>
          <a:xfrm>
            <a:off x="8260451" y="1082763"/>
            <a:ext cx="3113668" cy="362539"/>
          </a:xfrm>
          <a:prstGeom prst="roundRect">
            <a:avLst/>
          </a:prstGeom>
          <a:solidFill>
            <a:srgbClr val="861F4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/>
              <a:t>Additional Labs:</a:t>
            </a: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5CF4392D-BF1A-576E-58A2-A16E31E87F9E}"/>
              </a:ext>
            </a:extLst>
          </p:cNvPr>
          <p:cNvSpPr/>
          <p:nvPr/>
        </p:nvSpPr>
        <p:spPr>
          <a:xfrm>
            <a:off x="411479" y="1792393"/>
            <a:ext cx="520095" cy="350761"/>
          </a:xfrm>
          <a:prstGeom prst="rightArrow">
            <a:avLst/>
          </a:prstGeom>
          <a:solidFill>
            <a:srgbClr val="861F41"/>
          </a:solidFill>
          <a:ln>
            <a:solidFill>
              <a:srgbClr val="861F4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1915B1E0-92B7-665E-7A56-52B3A35FCDF0}"/>
              </a:ext>
            </a:extLst>
          </p:cNvPr>
          <p:cNvSpPr/>
          <p:nvPr/>
        </p:nvSpPr>
        <p:spPr>
          <a:xfrm>
            <a:off x="411050" y="4517926"/>
            <a:ext cx="520095" cy="350761"/>
          </a:xfrm>
          <a:prstGeom prst="rightArrow">
            <a:avLst/>
          </a:prstGeom>
          <a:solidFill>
            <a:srgbClr val="861F41"/>
          </a:solidFill>
          <a:ln>
            <a:solidFill>
              <a:srgbClr val="861F4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26EACFAF-B571-30F2-FED0-875D8F7066BB}"/>
              </a:ext>
            </a:extLst>
          </p:cNvPr>
          <p:cNvSpPr/>
          <p:nvPr/>
        </p:nvSpPr>
        <p:spPr>
          <a:xfrm>
            <a:off x="7714705" y="1688979"/>
            <a:ext cx="520095" cy="350761"/>
          </a:xfrm>
          <a:prstGeom prst="rightArrow">
            <a:avLst/>
          </a:prstGeom>
          <a:solidFill>
            <a:srgbClr val="861F41"/>
          </a:solidFill>
          <a:ln>
            <a:solidFill>
              <a:srgbClr val="861F4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F3CA842C-7742-0276-CF0C-384DDE143C0B}"/>
              </a:ext>
            </a:extLst>
          </p:cNvPr>
          <p:cNvSpPr/>
          <p:nvPr/>
        </p:nvSpPr>
        <p:spPr>
          <a:xfrm>
            <a:off x="3484788" y="5518812"/>
            <a:ext cx="520095" cy="350761"/>
          </a:xfrm>
          <a:prstGeom prst="rightArrow">
            <a:avLst/>
          </a:prstGeom>
          <a:solidFill>
            <a:srgbClr val="861F41"/>
          </a:solidFill>
          <a:ln>
            <a:solidFill>
              <a:srgbClr val="861F4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2623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E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E9A4485-E2C2-DBED-EC36-0D714E8402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978339-27B6-DBEC-A1EF-D195033632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302" y="1200972"/>
            <a:ext cx="5000707" cy="351351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b="1">
                <a:latin typeface="Aptos"/>
              </a:rPr>
              <a:t>Pancreatic Mass</a:t>
            </a:r>
          </a:p>
          <a:p>
            <a:r>
              <a:rPr lang="en-US">
                <a:latin typeface="Aptos"/>
              </a:rPr>
              <a:t>Which strategies helped you solve the case? (2min)</a:t>
            </a:r>
            <a:endParaRPr lang="en-US"/>
          </a:p>
          <a:p>
            <a:pPr lvl="1"/>
            <a:endParaRPr lang="en-US" sz="2800" b="0">
              <a:latin typeface="Aptos"/>
            </a:endParaRPr>
          </a:p>
        </p:txBody>
      </p:sp>
      <p:pic>
        <p:nvPicPr>
          <p:cNvPr id="4" name="Picture 3" descr="Pancreatic Cancer - Oncology - Medbullets Step 2/3">
            <a:extLst>
              <a:ext uri="{FF2B5EF4-FFF2-40B4-BE49-F238E27FC236}">
                <a16:creationId xmlns:a16="http://schemas.microsoft.com/office/drawing/2014/main" id="{296A27B3-9543-655F-9F5C-9B93583828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8423" y="1203309"/>
            <a:ext cx="5335200" cy="403969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F63F800-EDAD-F46A-6C3B-A08AE1A44E88}"/>
              </a:ext>
            </a:extLst>
          </p:cNvPr>
          <p:cNvSpPr txBox="1">
            <a:spLocks/>
          </p:cNvSpPr>
          <p:nvPr/>
        </p:nvSpPr>
        <p:spPr>
          <a:xfrm>
            <a:off x="579522" y="346429"/>
            <a:ext cx="9950103" cy="712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latin typeface="Aptos"/>
              </a:rPr>
              <a:t>Imaging Findings</a:t>
            </a:r>
            <a:endParaRPr lang="en-US" sz="3600">
              <a:latin typeface="Aptos"/>
            </a:endParaRPr>
          </a:p>
        </p:txBody>
      </p:sp>
      <p:sp>
        <p:nvSpPr>
          <p:cNvPr id="10" name="AutoShape 3">
            <a:extLst>
              <a:ext uri="{FF2B5EF4-FFF2-40B4-BE49-F238E27FC236}">
                <a16:creationId xmlns:a16="http://schemas.microsoft.com/office/drawing/2014/main" id="{57D7E4C9-DC86-0FCB-F7E6-8D47D462F754}"/>
              </a:ext>
            </a:extLst>
          </p:cNvPr>
          <p:cNvSpPr/>
          <p:nvPr/>
        </p:nvSpPr>
        <p:spPr>
          <a:xfrm>
            <a:off x="-3534" y="959193"/>
            <a:ext cx="6817358" cy="10160"/>
          </a:xfrm>
          <a:prstGeom prst="line">
            <a:avLst/>
          </a:prstGeom>
          <a:ln w="9525" cap="flat">
            <a:solidFill>
              <a:srgbClr val="2B2C3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pic>
        <p:nvPicPr>
          <p:cNvPr id="7" name="Picture 6" descr="thumbnail_image002.png">
            <a:extLst>
              <a:ext uri="{FF2B5EF4-FFF2-40B4-BE49-F238E27FC236}">
                <a16:creationId xmlns:a16="http://schemas.microsoft.com/office/drawing/2014/main" id="{A399EE2E-9E6D-619D-BAA8-FE985A999D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59932" r="358" b="-443"/>
          <a:stretch/>
        </p:blipFill>
        <p:spPr>
          <a:xfrm>
            <a:off x="95957" y="5774829"/>
            <a:ext cx="1150283" cy="1009066"/>
          </a:xfrm>
          <a:prstGeom prst="rect">
            <a:avLst/>
          </a:prstGeom>
        </p:spPr>
      </p:pic>
      <p:sp>
        <p:nvSpPr>
          <p:cNvPr id="9" name="Freeform 10">
            <a:extLst>
              <a:ext uri="{FF2B5EF4-FFF2-40B4-BE49-F238E27FC236}">
                <a16:creationId xmlns:a16="http://schemas.microsoft.com/office/drawing/2014/main" id="{93818B31-31BF-33B7-60D0-2F798E26678F}"/>
              </a:ext>
            </a:extLst>
          </p:cNvPr>
          <p:cNvSpPr/>
          <p:nvPr/>
        </p:nvSpPr>
        <p:spPr>
          <a:xfrm>
            <a:off x="9198335" y="6280144"/>
            <a:ext cx="2697769" cy="504053"/>
          </a:xfrm>
          <a:custGeom>
            <a:avLst/>
            <a:gdLst/>
            <a:ahLst/>
            <a:cxnLst/>
            <a:rect l="l" t="t" r="r" b="b"/>
            <a:pathLst>
              <a:path w="4610104" h="852670">
                <a:moveTo>
                  <a:pt x="0" y="0"/>
                </a:moveTo>
                <a:lnTo>
                  <a:pt x="4610104" y="0"/>
                </a:lnTo>
                <a:lnTo>
                  <a:pt x="4610104" y="852670"/>
                </a:lnTo>
                <a:lnTo>
                  <a:pt x="0" y="85267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BA4B68-AB17-BAE0-7307-6C5E3252B9AA}"/>
              </a:ext>
            </a:extLst>
          </p:cNvPr>
          <p:cNvSpPr txBox="1"/>
          <p:nvPr/>
        </p:nvSpPr>
        <p:spPr>
          <a:xfrm>
            <a:off x="7339642" y="5240548"/>
            <a:ext cx="4097545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000">
                <a:solidFill>
                  <a:srgbClr val="000000"/>
                </a:solidFill>
                <a:ea typeface="+mn-lt"/>
                <a:cs typeface="+mn-lt"/>
              </a:rPr>
              <a:t>https://step2.medbullets.com/oncology/120443/pancreatic-cancer</a:t>
            </a:r>
            <a:endParaRPr lang="en-US" sz="10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158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E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905B188-0A65-E084-5644-D696027AF3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4535CA6-0CCF-F33B-1381-3DDC26558A29}"/>
              </a:ext>
            </a:extLst>
          </p:cNvPr>
          <p:cNvSpPr txBox="1"/>
          <p:nvPr/>
        </p:nvSpPr>
        <p:spPr>
          <a:xfrm>
            <a:off x="719184" y="541970"/>
            <a:ext cx="5503493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>
                <a:latin typeface="Aptos"/>
              </a:rPr>
              <a:t>Decision Trees, Workup &amp; Revisiting Differentials</a:t>
            </a:r>
            <a:r>
              <a:rPr lang="en-US" sz="3600">
                <a:latin typeface="Aptos"/>
              </a:rPr>
              <a:t>​</a:t>
            </a:r>
            <a:endParaRPr lang="en-US"/>
          </a:p>
        </p:txBody>
      </p:sp>
      <p:pic>
        <p:nvPicPr>
          <p:cNvPr id="12" name="Content Placeholder 11" descr="A flowchart of medical procedures&#10;&#10;AI-generated content may be incorrect.">
            <a:extLst>
              <a:ext uri="{FF2B5EF4-FFF2-40B4-BE49-F238E27FC236}">
                <a16:creationId xmlns:a16="http://schemas.microsoft.com/office/drawing/2014/main" id="{E53E5FA7-AFF5-F55C-1CAC-0459F1A2AA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812293" y="-1037"/>
            <a:ext cx="5115388" cy="6857263"/>
          </a:xfrm>
        </p:spPr>
      </p:pic>
      <p:pic>
        <p:nvPicPr>
          <p:cNvPr id="3" name="Picture 2" descr="thumbnail_image002.png">
            <a:extLst>
              <a:ext uri="{FF2B5EF4-FFF2-40B4-BE49-F238E27FC236}">
                <a16:creationId xmlns:a16="http://schemas.microsoft.com/office/drawing/2014/main" id="{8CD302DC-3F7E-E891-5016-D62E518CB5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59932" r="358" b="-443"/>
          <a:stretch/>
        </p:blipFill>
        <p:spPr>
          <a:xfrm>
            <a:off x="95957" y="5774829"/>
            <a:ext cx="1150283" cy="1009066"/>
          </a:xfrm>
          <a:prstGeom prst="rect">
            <a:avLst/>
          </a:prstGeom>
        </p:spPr>
      </p:pic>
      <p:sp>
        <p:nvSpPr>
          <p:cNvPr id="5" name="Freeform 10">
            <a:extLst>
              <a:ext uri="{FF2B5EF4-FFF2-40B4-BE49-F238E27FC236}">
                <a16:creationId xmlns:a16="http://schemas.microsoft.com/office/drawing/2014/main" id="{DC3E1A9C-07A6-CCB2-BBD2-2E4DAF072609}"/>
              </a:ext>
            </a:extLst>
          </p:cNvPr>
          <p:cNvSpPr/>
          <p:nvPr/>
        </p:nvSpPr>
        <p:spPr>
          <a:xfrm>
            <a:off x="1456415" y="6209024"/>
            <a:ext cx="2697769" cy="504053"/>
          </a:xfrm>
          <a:custGeom>
            <a:avLst/>
            <a:gdLst/>
            <a:ahLst/>
            <a:cxnLst/>
            <a:rect l="l" t="t" r="r" b="b"/>
            <a:pathLst>
              <a:path w="4610104" h="852670">
                <a:moveTo>
                  <a:pt x="0" y="0"/>
                </a:moveTo>
                <a:lnTo>
                  <a:pt x="4610104" y="0"/>
                </a:lnTo>
                <a:lnTo>
                  <a:pt x="4610104" y="852670"/>
                </a:lnTo>
                <a:lnTo>
                  <a:pt x="0" y="85267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aphicFrame>
        <p:nvGraphicFramePr>
          <p:cNvPr id="14" name="Content Placeholder 2">
            <a:extLst>
              <a:ext uri="{FF2B5EF4-FFF2-40B4-BE49-F238E27FC236}">
                <a16:creationId xmlns:a16="http://schemas.microsoft.com/office/drawing/2014/main" id="{1718408F-F356-6D58-9AC2-0BABF140DC0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94580999"/>
              </p:ext>
            </p:extLst>
          </p:nvPr>
        </p:nvGraphicFramePr>
        <p:xfrm>
          <a:off x="442364" y="2825078"/>
          <a:ext cx="6055377" cy="12099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6503598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E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BC03C0-61C0-5F2F-B048-3ABFDDA1CF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E9BE898-BFDB-FF93-B7AC-499E7BDFDDF7}"/>
              </a:ext>
            </a:extLst>
          </p:cNvPr>
          <p:cNvSpPr txBox="1"/>
          <p:nvPr/>
        </p:nvSpPr>
        <p:spPr>
          <a:xfrm>
            <a:off x="100958" y="196861"/>
            <a:ext cx="1060745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b="1">
                <a:latin typeface="Aptos"/>
              </a:rPr>
              <a:t>Decision Trees &amp; Workup</a:t>
            </a:r>
            <a:r>
              <a:rPr lang="en-US" sz="3600">
                <a:latin typeface="Aptos"/>
              </a:rPr>
              <a:t>​</a:t>
            </a:r>
            <a:endParaRPr lang="en-US"/>
          </a:p>
        </p:txBody>
      </p:sp>
      <p:pic>
        <p:nvPicPr>
          <p:cNvPr id="3" name="Picture 2" descr="thumbnail_image002.png">
            <a:extLst>
              <a:ext uri="{FF2B5EF4-FFF2-40B4-BE49-F238E27FC236}">
                <a16:creationId xmlns:a16="http://schemas.microsoft.com/office/drawing/2014/main" id="{0A9EAB07-9EFE-4769-D265-C38B93566E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59932" r="358" b="-443"/>
          <a:stretch/>
        </p:blipFill>
        <p:spPr>
          <a:xfrm>
            <a:off x="95957" y="5774829"/>
            <a:ext cx="1150283" cy="1009066"/>
          </a:xfrm>
          <a:prstGeom prst="rect">
            <a:avLst/>
          </a:prstGeom>
        </p:spPr>
      </p:pic>
      <p:sp>
        <p:nvSpPr>
          <p:cNvPr id="5" name="Freeform 10">
            <a:extLst>
              <a:ext uri="{FF2B5EF4-FFF2-40B4-BE49-F238E27FC236}">
                <a16:creationId xmlns:a16="http://schemas.microsoft.com/office/drawing/2014/main" id="{53FE00DB-57A0-559C-D060-353A1CA2C8F6}"/>
              </a:ext>
            </a:extLst>
          </p:cNvPr>
          <p:cNvSpPr/>
          <p:nvPr/>
        </p:nvSpPr>
        <p:spPr>
          <a:xfrm>
            <a:off x="9238975" y="6280144"/>
            <a:ext cx="2697769" cy="504053"/>
          </a:xfrm>
          <a:custGeom>
            <a:avLst/>
            <a:gdLst/>
            <a:ahLst/>
            <a:cxnLst/>
            <a:rect l="l" t="t" r="r" b="b"/>
            <a:pathLst>
              <a:path w="4610104" h="852670">
                <a:moveTo>
                  <a:pt x="0" y="0"/>
                </a:moveTo>
                <a:lnTo>
                  <a:pt x="4610104" y="0"/>
                </a:lnTo>
                <a:lnTo>
                  <a:pt x="4610104" y="852670"/>
                </a:lnTo>
                <a:lnTo>
                  <a:pt x="0" y="8526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8" name="Picture 7" descr="A diagram of a company&#10;&#10;AI-generated content may be incorrect.">
            <a:extLst>
              <a:ext uri="{FF2B5EF4-FFF2-40B4-BE49-F238E27FC236}">
                <a16:creationId xmlns:a16="http://schemas.microsoft.com/office/drawing/2014/main" id="{6FE2B246-7275-EC0E-8C67-BAD60670D1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9823" y="841437"/>
            <a:ext cx="10852354" cy="5341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2833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E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BA65C58-112C-6B93-967F-625B78081D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BEDAC-4356-1E67-B391-8042AA506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>
                <a:latin typeface="Aptos"/>
              </a:rPr>
              <a:t>Research &amp; Ethical Considerations</a:t>
            </a:r>
          </a:p>
        </p:txBody>
      </p:sp>
      <p:graphicFrame>
        <p:nvGraphicFramePr>
          <p:cNvPr id="9" name="Content Placeholder 2">
            <a:extLst>
              <a:ext uri="{FF2B5EF4-FFF2-40B4-BE49-F238E27FC236}">
                <a16:creationId xmlns:a16="http://schemas.microsoft.com/office/drawing/2014/main" id="{219A1768-C0B2-B775-5C42-C334E37B6A1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14738047"/>
              </p:ext>
            </p:extLst>
          </p:nvPr>
        </p:nvGraphicFramePr>
        <p:xfrm>
          <a:off x="513921" y="1427307"/>
          <a:ext cx="6043301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 descr="thumbnail_image002.png">
            <a:extLst>
              <a:ext uri="{FF2B5EF4-FFF2-40B4-BE49-F238E27FC236}">
                <a16:creationId xmlns:a16="http://schemas.microsoft.com/office/drawing/2014/main" id="{A8558AC3-04EC-80F9-0366-DF59121D69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59932" r="358" b="-443"/>
          <a:stretch/>
        </p:blipFill>
        <p:spPr>
          <a:xfrm>
            <a:off x="95957" y="5774829"/>
            <a:ext cx="1150283" cy="1009066"/>
          </a:xfrm>
          <a:prstGeom prst="rect">
            <a:avLst/>
          </a:prstGeom>
        </p:spPr>
      </p:pic>
      <p:sp>
        <p:nvSpPr>
          <p:cNvPr id="7" name="Freeform 10">
            <a:extLst>
              <a:ext uri="{FF2B5EF4-FFF2-40B4-BE49-F238E27FC236}">
                <a16:creationId xmlns:a16="http://schemas.microsoft.com/office/drawing/2014/main" id="{3FB72B80-C461-3E53-268B-B725281A651E}"/>
              </a:ext>
            </a:extLst>
          </p:cNvPr>
          <p:cNvSpPr/>
          <p:nvPr/>
        </p:nvSpPr>
        <p:spPr>
          <a:xfrm>
            <a:off x="9198335" y="6280144"/>
            <a:ext cx="2697769" cy="504053"/>
          </a:xfrm>
          <a:custGeom>
            <a:avLst/>
            <a:gdLst/>
            <a:ahLst/>
            <a:cxnLst/>
            <a:rect l="l" t="t" r="r" b="b"/>
            <a:pathLst>
              <a:path w="4610104" h="852670">
                <a:moveTo>
                  <a:pt x="0" y="0"/>
                </a:moveTo>
                <a:lnTo>
                  <a:pt x="4610104" y="0"/>
                </a:lnTo>
                <a:lnTo>
                  <a:pt x="4610104" y="852670"/>
                </a:lnTo>
                <a:lnTo>
                  <a:pt x="0" y="85267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24AD4E-A7E4-DD6F-790F-8EC5B4DA9BD8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804" r="40625" b="256"/>
          <a:stretch/>
        </p:blipFill>
        <p:spPr>
          <a:xfrm>
            <a:off x="6793723" y="1891607"/>
            <a:ext cx="5093772" cy="3754737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B2A0143A-2E14-E5F8-E986-3F81C79A3EF5}"/>
              </a:ext>
            </a:extLst>
          </p:cNvPr>
          <p:cNvSpPr txBox="1"/>
          <p:nvPr/>
        </p:nvSpPr>
        <p:spPr>
          <a:xfrm>
            <a:off x="9045747" y="5648083"/>
            <a:ext cx="2864229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000">
                <a:ea typeface="+mn-lt"/>
                <a:cs typeface="+mn-lt"/>
                <a:hlinkClick r:id="rId12"/>
              </a:rPr>
              <a:t>https://www.ncbi.nlm.nih.gov/research/trialgpt/</a:t>
            </a:r>
            <a:endParaRPr lang="en-US" sz="1000"/>
          </a:p>
        </p:txBody>
      </p:sp>
      <p:pic>
        <p:nvPicPr>
          <p:cNvPr id="11" name="Picture 10" descr="A person looking at a screen&#10;&#10;AI-generated content may be incorrect.">
            <a:extLst>
              <a:ext uri="{FF2B5EF4-FFF2-40B4-BE49-F238E27FC236}">
                <a16:creationId xmlns:a16="http://schemas.microsoft.com/office/drawing/2014/main" id="{BC725DD6-BD0A-484D-E1DF-81264BDA76FB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59943" t="19397" r="5082" b="39387"/>
          <a:stretch/>
        </p:blipFill>
        <p:spPr>
          <a:xfrm>
            <a:off x="8546410" y="657680"/>
            <a:ext cx="3199838" cy="1633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8660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E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4C63554-E51D-F2A4-B5B2-FEAF996101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B41CBE6-8709-0DE1-1DBB-6559C68C102E}"/>
              </a:ext>
            </a:extLst>
          </p:cNvPr>
          <p:cNvSpPr txBox="1">
            <a:spLocks/>
          </p:cNvSpPr>
          <p:nvPr/>
        </p:nvSpPr>
        <p:spPr>
          <a:xfrm>
            <a:off x="579522" y="346429"/>
            <a:ext cx="11176446" cy="8313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solidFill>
                  <a:srgbClr val="861F41"/>
                </a:solidFill>
                <a:latin typeface="Aptos"/>
              </a:rPr>
              <a:t>Health Literacy &amp; Patient-Centered Language</a:t>
            </a:r>
            <a:endParaRPr lang="en-US" sz="3600"/>
          </a:p>
        </p:txBody>
      </p:sp>
      <p:pic>
        <p:nvPicPr>
          <p:cNvPr id="4" name="Picture 3" descr="thumbnail_image002.png">
            <a:extLst>
              <a:ext uri="{FF2B5EF4-FFF2-40B4-BE49-F238E27FC236}">
                <a16:creationId xmlns:a16="http://schemas.microsoft.com/office/drawing/2014/main" id="{C0CD5DF8-8C39-6542-C1C7-724799E17C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59932" r="358" b="-443"/>
          <a:stretch/>
        </p:blipFill>
        <p:spPr>
          <a:xfrm>
            <a:off x="95957" y="5774829"/>
            <a:ext cx="1150283" cy="1009066"/>
          </a:xfrm>
          <a:prstGeom prst="rect">
            <a:avLst/>
          </a:prstGeom>
        </p:spPr>
      </p:pic>
      <p:sp>
        <p:nvSpPr>
          <p:cNvPr id="7" name="Freeform 10">
            <a:extLst>
              <a:ext uri="{FF2B5EF4-FFF2-40B4-BE49-F238E27FC236}">
                <a16:creationId xmlns:a16="http://schemas.microsoft.com/office/drawing/2014/main" id="{3F6CF77B-805F-3BDE-6AB3-BFEE464CA4C4}"/>
              </a:ext>
            </a:extLst>
          </p:cNvPr>
          <p:cNvSpPr/>
          <p:nvPr/>
        </p:nvSpPr>
        <p:spPr>
          <a:xfrm>
            <a:off x="9198335" y="6280144"/>
            <a:ext cx="2697769" cy="504053"/>
          </a:xfrm>
          <a:custGeom>
            <a:avLst/>
            <a:gdLst/>
            <a:ahLst/>
            <a:cxnLst/>
            <a:rect l="l" t="t" r="r" b="b"/>
            <a:pathLst>
              <a:path w="4610104" h="852670">
                <a:moveTo>
                  <a:pt x="0" y="0"/>
                </a:moveTo>
                <a:lnTo>
                  <a:pt x="4610104" y="0"/>
                </a:lnTo>
                <a:lnTo>
                  <a:pt x="4610104" y="852670"/>
                </a:lnTo>
                <a:lnTo>
                  <a:pt x="0" y="8526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C1BB0281-22DD-8168-3D5D-CF129D4512B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01505611"/>
              </p:ext>
            </p:extLst>
          </p:nvPr>
        </p:nvGraphicFramePr>
        <p:xfrm>
          <a:off x="326276" y="1170719"/>
          <a:ext cx="11535780" cy="47837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21023992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E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560A064-9459-3F46-4800-E322B84F05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892A89-FFAF-963A-B36E-6126CCB8C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996" y="-123478"/>
            <a:ext cx="9950103" cy="1507376"/>
          </a:xfrm>
        </p:spPr>
        <p:txBody>
          <a:bodyPr>
            <a:normAutofit/>
          </a:bodyPr>
          <a:lstStyle/>
          <a:p>
            <a:r>
              <a:rPr lang="en-US" sz="3600" b="1">
                <a:latin typeface="Aptos"/>
              </a:rPr>
              <a:t>SOAP Note &amp; End-of-Visit Summary</a:t>
            </a:r>
          </a:p>
        </p:txBody>
      </p:sp>
      <p:pic>
        <p:nvPicPr>
          <p:cNvPr id="10" name="Content Placeholder 9" descr="A close-up of a medical document&#10;&#10;AI-generated content may be incorrect.">
            <a:extLst>
              <a:ext uri="{FF2B5EF4-FFF2-40B4-BE49-F238E27FC236}">
                <a16:creationId xmlns:a16="http://schemas.microsoft.com/office/drawing/2014/main" id="{A7643228-1762-2D9C-658E-993FC72BC0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1576812"/>
            <a:ext cx="3151762" cy="4114800"/>
          </a:xfrm>
        </p:spPr>
      </p:pic>
      <p:pic>
        <p:nvPicPr>
          <p:cNvPr id="12" name="Picture 11" descr="A close-up of a document&#10;&#10;AI-generated content may be incorrect.">
            <a:extLst>
              <a:ext uri="{FF2B5EF4-FFF2-40B4-BE49-F238E27FC236}">
                <a16:creationId xmlns:a16="http://schemas.microsoft.com/office/drawing/2014/main" id="{6AD8BB07-24E1-9D02-5780-0BBF84DCEC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3079" y="1580584"/>
            <a:ext cx="2994540" cy="4114800"/>
          </a:xfrm>
          <a:prstGeom prst="rect">
            <a:avLst/>
          </a:prstGeom>
        </p:spPr>
      </p:pic>
      <p:pic>
        <p:nvPicPr>
          <p:cNvPr id="13" name="Picture 12" descr="A white paper with black text&#10;&#10;AI-generated content may be incorrect.">
            <a:extLst>
              <a:ext uri="{FF2B5EF4-FFF2-40B4-BE49-F238E27FC236}">
                <a16:creationId xmlns:a16="http://schemas.microsoft.com/office/drawing/2014/main" id="{8396555E-D992-703D-4FCA-B7D1080395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0152" y="1582471"/>
            <a:ext cx="3362408" cy="4099711"/>
          </a:xfrm>
          <a:prstGeom prst="rect">
            <a:avLst/>
          </a:prstGeom>
        </p:spPr>
      </p:pic>
      <p:pic>
        <p:nvPicPr>
          <p:cNvPr id="4" name="Picture 3" descr="thumbnail_image002.png">
            <a:extLst>
              <a:ext uri="{FF2B5EF4-FFF2-40B4-BE49-F238E27FC236}">
                <a16:creationId xmlns:a16="http://schemas.microsoft.com/office/drawing/2014/main" id="{BE975680-D228-E3D7-6D81-6FEFD699D4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59932" r="358" b="-443"/>
          <a:stretch/>
        </p:blipFill>
        <p:spPr>
          <a:xfrm>
            <a:off x="95957" y="5774829"/>
            <a:ext cx="1150283" cy="1009066"/>
          </a:xfrm>
          <a:prstGeom prst="rect">
            <a:avLst/>
          </a:prstGeom>
        </p:spPr>
      </p:pic>
      <p:sp>
        <p:nvSpPr>
          <p:cNvPr id="6" name="Freeform 10">
            <a:extLst>
              <a:ext uri="{FF2B5EF4-FFF2-40B4-BE49-F238E27FC236}">
                <a16:creationId xmlns:a16="http://schemas.microsoft.com/office/drawing/2014/main" id="{FD9C5B85-D041-79D9-30C5-A852F7A58185}"/>
              </a:ext>
            </a:extLst>
          </p:cNvPr>
          <p:cNvSpPr/>
          <p:nvPr/>
        </p:nvSpPr>
        <p:spPr>
          <a:xfrm>
            <a:off x="9198335" y="6280144"/>
            <a:ext cx="2697769" cy="504053"/>
          </a:xfrm>
          <a:custGeom>
            <a:avLst/>
            <a:gdLst/>
            <a:ahLst/>
            <a:cxnLst/>
            <a:rect l="l" t="t" r="r" b="b"/>
            <a:pathLst>
              <a:path w="4610104" h="852670">
                <a:moveTo>
                  <a:pt x="0" y="0"/>
                </a:moveTo>
                <a:lnTo>
                  <a:pt x="4610104" y="0"/>
                </a:lnTo>
                <a:lnTo>
                  <a:pt x="4610104" y="852670"/>
                </a:lnTo>
                <a:lnTo>
                  <a:pt x="0" y="85267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7" name="Picture 6" descr="A screenshot of a medical report&#10;&#10;AI-generated content may be incorrect.">
            <a:extLst>
              <a:ext uri="{FF2B5EF4-FFF2-40B4-BE49-F238E27FC236}">
                <a16:creationId xmlns:a16="http://schemas.microsoft.com/office/drawing/2014/main" id="{5C7B1A22-ABF5-7EFE-ED4D-246081F2B98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61497" y="1577829"/>
            <a:ext cx="2755357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0693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E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17133" y="354662"/>
            <a:ext cx="7405953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14"/>
              </a:lnSpc>
              <a:spcBef>
                <a:spcPct val="0"/>
              </a:spcBef>
            </a:pPr>
            <a:r>
              <a:rPr lang="en-US" sz="3600" b="1" spc="683">
                <a:solidFill>
                  <a:srgbClr val="2B2C30"/>
                </a:solidFill>
                <a:latin typeface="Aptos"/>
                <a:ea typeface="Public Sans Bold"/>
                <a:cs typeface="Public Sans Bold"/>
              </a:rPr>
              <a:t>INQUIRY TO IMPACT (I2I)</a:t>
            </a:r>
          </a:p>
        </p:txBody>
      </p:sp>
      <p:sp>
        <p:nvSpPr>
          <p:cNvPr id="3" name="AutoShape 3"/>
          <p:cNvSpPr/>
          <p:nvPr/>
        </p:nvSpPr>
        <p:spPr>
          <a:xfrm>
            <a:off x="-3534" y="959193"/>
            <a:ext cx="6817358" cy="10160"/>
          </a:xfrm>
          <a:prstGeom prst="line">
            <a:avLst/>
          </a:prstGeom>
          <a:ln w="9525" cap="flat">
            <a:solidFill>
              <a:srgbClr val="2B2C3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9220422" y="6158666"/>
            <a:ext cx="2697769" cy="504053"/>
          </a:xfrm>
          <a:custGeom>
            <a:avLst/>
            <a:gdLst/>
            <a:ahLst/>
            <a:cxnLst/>
            <a:rect l="l" t="t" r="r" b="b"/>
            <a:pathLst>
              <a:path w="4610104" h="852670">
                <a:moveTo>
                  <a:pt x="0" y="0"/>
                </a:moveTo>
                <a:lnTo>
                  <a:pt x="4610104" y="0"/>
                </a:lnTo>
                <a:lnTo>
                  <a:pt x="4610104" y="852670"/>
                </a:lnTo>
                <a:lnTo>
                  <a:pt x="0" y="8526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710292" y="1165756"/>
            <a:ext cx="6590326" cy="8019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67"/>
              </a:lnSpc>
              <a:spcBef>
                <a:spcPct val="0"/>
              </a:spcBef>
            </a:pPr>
            <a:r>
              <a:rPr lang="en-US" sz="1867" b="1" spc="529">
                <a:solidFill>
                  <a:srgbClr val="2B2C30"/>
                </a:solidFill>
                <a:latin typeface="Aptos"/>
                <a:ea typeface="Public Sans Bold"/>
                <a:cs typeface="Public Sans Bold"/>
                <a:sym typeface="Public Sans Bold"/>
              </a:rPr>
              <a:t>IMPROVING MEDICAL EDUCATION THROUGH </a:t>
            </a:r>
            <a:r>
              <a:rPr lang="en-US" sz="1867" b="1" spc="529">
                <a:solidFill>
                  <a:srgbClr val="2B2C30"/>
                </a:solidFill>
                <a:latin typeface="Aptos"/>
                <a:ea typeface="Calibri"/>
                <a:cs typeface="Calibri"/>
                <a:sym typeface="Public Sans Bold"/>
              </a:rPr>
              <a:t>INQUIRY AND INNOVATION</a:t>
            </a:r>
            <a:endParaRPr lang="en-US" sz="2133" b="1" spc="529">
              <a:solidFill>
                <a:srgbClr val="000000"/>
              </a:solidFill>
              <a:latin typeface="Aptos"/>
              <a:ea typeface="Calibri"/>
              <a:cs typeface="Calibri"/>
            </a:endParaRPr>
          </a:p>
        </p:txBody>
      </p:sp>
      <p:pic>
        <p:nvPicPr>
          <p:cNvPr id="4" name="Picture 3" descr="Inquiry to Impact logo - transparent background.png">
            <a:extLst>
              <a:ext uri="{FF2B5EF4-FFF2-40B4-BE49-F238E27FC236}">
                <a16:creationId xmlns:a16="http://schemas.microsoft.com/office/drawing/2014/main" id="{3457B112-A7E1-0CF0-BCE3-99F196D987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7875" y="343362"/>
            <a:ext cx="2689573" cy="1627944"/>
          </a:xfrm>
          <a:prstGeom prst="rect">
            <a:avLst/>
          </a:prstGeom>
        </p:spPr>
      </p:pic>
      <p:pic>
        <p:nvPicPr>
          <p:cNvPr id="6" name="Picture 5" descr="thumbnail_image002.png">
            <a:extLst>
              <a:ext uri="{FF2B5EF4-FFF2-40B4-BE49-F238E27FC236}">
                <a16:creationId xmlns:a16="http://schemas.microsoft.com/office/drawing/2014/main" id="{D5A08BE7-5608-45AA-65A5-F7BD315418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59932" r="358" b="-443"/>
          <a:stretch/>
        </p:blipFill>
        <p:spPr>
          <a:xfrm>
            <a:off x="140131" y="5565003"/>
            <a:ext cx="1150283" cy="1009066"/>
          </a:xfrm>
          <a:prstGeom prst="rect">
            <a:avLst/>
          </a:prstGeom>
        </p:spPr>
      </p:pic>
      <p:graphicFrame>
        <p:nvGraphicFramePr>
          <p:cNvPr id="22" name="TextBox 5">
            <a:extLst>
              <a:ext uri="{FF2B5EF4-FFF2-40B4-BE49-F238E27FC236}">
                <a16:creationId xmlns:a16="http://schemas.microsoft.com/office/drawing/2014/main" id="{09957FE9-A435-8604-F40B-371738F2C381}"/>
              </a:ext>
            </a:extLst>
          </p:cNvPr>
          <p:cNvGraphicFramePr/>
          <p:nvPr/>
        </p:nvGraphicFramePr>
        <p:xfrm>
          <a:off x="1298237" y="2233165"/>
          <a:ext cx="9381836" cy="33338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6680921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E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EA1EF91-0E07-E59D-E1BF-D07008E196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3C04F-57AB-441B-9937-749BA0499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366" y="226934"/>
            <a:ext cx="9950103" cy="889150"/>
          </a:xfrm>
        </p:spPr>
        <p:txBody>
          <a:bodyPr>
            <a:normAutofit/>
          </a:bodyPr>
          <a:lstStyle/>
          <a:p>
            <a:r>
              <a:rPr lang="en-US" sz="3600" b="1">
                <a:latin typeface="Aptos"/>
              </a:rPr>
              <a:t>Discharge Summary</a:t>
            </a:r>
          </a:p>
        </p:txBody>
      </p:sp>
      <p:pic>
        <p:nvPicPr>
          <p:cNvPr id="5" name="Content Placeholder 4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AABED533-0F0B-C53F-547E-6BC5EA6152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30040" y="1116594"/>
            <a:ext cx="3690844" cy="5435097"/>
          </a:xfrm>
        </p:spPr>
      </p:pic>
      <p:pic>
        <p:nvPicPr>
          <p:cNvPr id="9" name="Picture 8" descr="A white text on a white background&#10;&#10;AI-generated content may be incorrect.">
            <a:extLst>
              <a:ext uri="{FF2B5EF4-FFF2-40B4-BE49-F238E27FC236}">
                <a16:creationId xmlns:a16="http://schemas.microsoft.com/office/drawing/2014/main" id="{D177A492-9FA6-8AE3-84C8-3035A11417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9827" y="1118481"/>
            <a:ext cx="3571413" cy="5533175"/>
          </a:xfrm>
          <a:prstGeom prst="rect">
            <a:avLst/>
          </a:prstGeom>
        </p:spPr>
      </p:pic>
      <p:pic>
        <p:nvPicPr>
          <p:cNvPr id="10" name="Picture 9" descr="A white background with black text&#10;&#10;AI-generated content may be incorrect.">
            <a:extLst>
              <a:ext uri="{FF2B5EF4-FFF2-40B4-BE49-F238E27FC236}">
                <a16:creationId xmlns:a16="http://schemas.microsoft.com/office/drawing/2014/main" id="{9E5E6E69-26C3-3774-5CD3-B45AB0D827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1599" y="1115474"/>
            <a:ext cx="4070892" cy="1436538"/>
          </a:xfrm>
          <a:prstGeom prst="rect">
            <a:avLst/>
          </a:prstGeom>
        </p:spPr>
      </p:pic>
      <p:pic>
        <p:nvPicPr>
          <p:cNvPr id="4" name="Picture 3" descr="thumbnail_image002.png">
            <a:extLst>
              <a:ext uri="{FF2B5EF4-FFF2-40B4-BE49-F238E27FC236}">
                <a16:creationId xmlns:a16="http://schemas.microsoft.com/office/drawing/2014/main" id="{8CD0624C-D1BD-3392-6C7C-EBFC049531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59932" r="358" b="-443"/>
          <a:stretch/>
        </p:blipFill>
        <p:spPr>
          <a:xfrm>
            <a:off x="7969957" y="5774829"/>
            <a:ext cx="1150283" cy="1009066"/>
          </a:xfrm>
          <a:prstGeom prst="rect">
            <a:avLst/>
          </a:prstGeom>
        </p:spPr>
      </p:pic>
      <p:sp>
        <p:nvSpPr>
          <p:cNvPr id="7" name="Freeform 10">
            <a:extLst>
              <a:ext uri="{FF2B5EF4-FFF2-40B4-BE49-F238E27FC236}">
                <a16:creationId xmlns:a16="http://schemas.microsoft.com/office/drawing/2014/main" id="{F3C3F720-8E08-09B7-00EA-6C37ADED67A8}"/>
              </a:ext>
            </a:extLst>
          </p:cNvPr>
          <p:cNvSpPr/>
          <p:nvPr/>
        </p:nvSpPr>
        <p:spPr>
          <a:xfrm>
            <a:off x="9198335" y="6280144"/>
            <a:ext cx="2697769" cy="504053"/>
          </a:xfrm>
          <a:custGeom>
            <a:avLst/>
            <a:gdLst/>
            <a:ahLst/>
            <a:cxnLst/>
            <a:rect l="l" t="t" r="r" b="b"/>
            <a:pathLst>
              <a:path w="4610104" h="852670">
                <a:moveTo>
                  <a:pt x="0" y="0"/>
                </a:moveTo>
                <a:lnTo>
                  <a:pt x="4610104" y="0"/>
                </a:lnTo>
                <a:lnTo>
                  <a:pt x="4610104" y="852670"/>
                </a:lnTo>
                <a:lnTo>
                  <a:pt x="0" y="85267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6976741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E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D50113-3CD1-7E61-69C4-4B2E7C7628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6C5AD9-730C-723F-5114-E6D8CB2C4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9408" y="1057491"/>
            <a:ext cx="10515600" cy="466997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 algn="ctr">
              <a:buNone/>
            </a:pPr>
            <a:r>
              <a:rPr lang="en-US" b="1">
                <a:latin typeface="Aptos"/>
                <a:ea typeface="+mn-lt"/>
                <a:cs typeface="+mn-lt"/>
              </a:rPr>
              <a:t>S</a:t>
            </a:r>
            <a:r>
              <a:rPr lang="en-US">
                <a:latin typeface="Aptos"/>
                <a:ea typeface="+mn-lt"/>
                <a:cs typeface="+mn-lt"/>
              </a:rPr>
              <a:t>trengths, </a:t>
            </a:r>
            <a:r>
              <a:rPr lang="en-US" b="1">
                <a:latin typeface="Aptos"/>
                <a:ea typeface="+mn-lt"/>
                <a:cs typeface="+mn-lt"/>
              </a:rPr>
              <a:t>W</a:t>
            </a:r>
            <a:r>
              <a:rPr lang="en-US">
                <a:latin typeface="Aptos"/>
                <a:ea typeface="+mn-lt"/>
                <a:cs typeface="+mn-lt"/>
              </a:rPr>
              <a:t>eaknesses, </a:t>
            </a:r>
            <a:r>
              <a:rPr lang="en-US" b="1">
                <a:latin typeface="Aptos"/>
                <a:ea typeface="+mn-lt"/>
                <a:cs typeface="+mn-lt"/>
              </a:rPr>
              <a:t>O</a:t>
            </a:r>
            <a:r>
              <a:rPr lang="en-US">
                <a:latin typeface="Aptos"/>
                <a:ea typeface="+mn-lt"/>
                <a:cs typeface="+mn-lt"/>
              </a:rPr>
              <a:t>pportunities, and </a:t>
            </a:r>
            <a:r>
              <a:rPr lang="en-US" b="1">
                <a:latin typeface="Aptos"/>
                <a:ea typeface="+mn-lt"/>
                <a:cs typeface="+mn-lt"/>
              </a:rPr>
              <a:t>T</a:t>
            </a:r>
            <a:r>
              <a:rPr lang="en-US">
                <a:latin typeface="Aptos"/>
                <a:ea typeface="+mn-lt"/>
                <a:cs typeface="+mn-lt"/>
              </a:rPr>
              <a:t>hreats</a:t>
            </a:r>
          </a:p>
          <a:p>
            <a:pPr marL="0" indent="0">
              <a:buNone/>
            </a:pPr>
            <a:endParaRPr lang="en-US">
              <a:solidFill>
                <a:srgbClr val="000000"/>
              </a:solidFill>
              <a:latin typeface="Apto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190B2F5-6206-6B7F-E341-924FDE875E66}"/>
              </a:ext>
            </a:extLst>
          </p:cNvPr>
          <p:cNvSpPr txBox="1">
            <a:spLocks/>
          </p:cNvSpPr>
          <p:nvPr/>
        </p:nvSpPr>
        <p:spPr>
          <a:xfrm>
            <a:off x="579522" y="346429"/>
            <a:ext cx="9950103" cy="712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rgbClr val="861F41"/>
                </a:solidFill>
                <a:latin typeface="Aptos"/>
              </a:rPr>
              <a:t>SWOT Discussion</a:t>
            </a:r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20192AC-2D59-9247-4BD7-1948746D0046}"/>
              </a:ext>
            </a:extLst>
          </p:cNvPr>
          <p:cNvSpPr/>
          <p:nvPr/>
        </p:nvSpPr>
        <p:spPr>
          <a:xfrm>
            <a:off x="299167" y="1905927"/>
            <a:ext cx="4980050" cy="415873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baseline="0">
                <a:latin typeface="Avenir Next LT Pro"/>
              </a:rPr>
              <a:t>The SWOT analysis is a strategic planning tool that encouraged group or individual reflection on an assessment of the strengths, weaknesses, opportunities, and threats of a particular strategy and how to </a:t>
            </a:r>
            <a:r>
              <a:rPr lang="en-US" sz="2400">
                <a:latin typeface="Avenir Next LT Pro"/>
              </a:rPr>
              <a:t>best</a:t>
            </a:r>
            <a:r>
              <a:rPr lang="en-US" sz="2400" baseline="0">
                <a:latin typeface="Avenir Next LT Pro"/>
              </a:rPr>
              <a:t> implement it</a:t>
            </a:r>
            <a:r>
              <a:rPr lang="en-US" sz="2400">
                <a:latin typeface="Avenir Next LT Pro"/>
              </a:rPr>
              <a:t>.</a:t>
            </a:r>
            <a:endParaRPr lang="en-US" sz="2400" baseline="0">
              <a:latin typeface="Avenir Next LT Pro"/>
            </a:endParaRPr>
          </a:p>
          <a:p>
            <a:pPr algn="ctr"/>
            <a:endParaRPr lang="en-US" sz="2400">
              <a:latin typeface="Avenir Next LT Pro"/>
              <a:ea typeface="+mn-lt"/>
              <a:cs typeface="+mn-lt"/>
            </a:endParaRPr>
          </a:p>
          <a:p>
            <a:pPr algn="ctr"/>
            <a:r>
              <a:rPr lang="en-US" sz="800" err="1">
                <a:latin typeface="Avenir Next LT Pro"/>
                <a:ea typeface="+mn-lt"/>
                <a:cs typeface="+mn-lt"/>
              </a:rPr>
              <a:t>BetterEvaluation</a:t>
            </a:r>
            <a:r>
              <a:rPr lang="en-US" sz="800">
                <a:latin typeface="Avenir Next LT Pro"/>
                <a:ea typeface="+mn-lt"/>
                <a:cs typeface="+mn-lt"/>
              </a:rPr>
              <a:t>. SWOT analysis. </a:t>
            </a:r>
            <a:r>
              <a:rPr lang="en-US" sz="800" err="1">
                <a:latin typeface="Avenir Next LT Pro"/>
                <a:ea typeface="+mn-lt"/>
                <a:cs typeface="+mn-lt"/>
              </a:rPr>
              <a:t>BetterEvaluation</a:t>
            </a:r>
            <a:r>
              <a:rPr lang="en-US" sz="800">
                <a:latin typeface="Avenir Next LT Pro"/>
                <a:ea typeface="+mn-lt"/>
                <a:cs typeface="+mn-lt"/>
              </a:rPr>
              <a:t> website. https://www.betterevaluation.org/methods-approaches/methods/swot-analysis. Accessed February 14, 2025.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682F58D-E80C-1F14-F2BD-B6BC0AFCB3E7}"/>
              </a:ext>
            </a:extLst>
          </p:cNvPr>
          <p:cNvGrpSpPr/>
          <p:nvPr/>
        </p:nvGrpSpPr>
        <p:grpSpPr>
          <a:xfrm>
            <a:off x="5556105" y="1607933"/>
            <a:ext cx="6374756" cy="4446717"/>
            <a:chOff x="5617065" y="1831453"/>
            <a:chExt cx="6374756" cy="444671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5401F1A-97F3-B6DB-08AC-33356E0974B3}"/>
                </a:ext>
              </a:extLst>
            </p:cNvPr>
            <p:cNvSpPr/>
            <p:nvPr/>
          </p:nvSpPr>
          <p:spPr>
            <a:xfrm>
              <a:off x="6093419" y="2305539"/>
              <a:ext cx="2951190" cy="1986149"/>
            </a:xfrm>
            <a:prstGeom prst="rect">
              <a:avLst/>
            </a:prstGeom>
            <a:noFill/>
            <a:ln>
              <a:solidFill>
                <a:srgbClr val="861F4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2400" b="1">
                <a:solidFill>
                  <a:srgbClr val="861F41"/>
                </a:solidFill>
              </a:endParaRPr>
            </a:p>
            <a:p>
              <a:pPr algn="ctr"/>
              <a:r>
                <a:rPr lang="en-US" sz="2400" b="1">
                  <a:solidFill>
                    <a:srgbClr val="861F41"/>
                  </a:solidFill>
                </a:rPr>
                <a:t>Strengths</a:t>
              </a:r>
            </a:p>
            <a:p>
              <a:pPr algn="ctr"/>
              <a:endParaRPr lang="en-US"/>
            </a:p>
            <a:p>
              <a:pPr algn="ctr"/>
              <a:r>
                <a:rPr lang="en-US">
                  <a:solidFill>
                    <a:srgbClr val="861F41"/>
                  </a:solidFill>
                </a:rPr>
                <a:t>What does AI do exceptionally well?</a:t>
              </a:r>
            </a:p>
            <a:p>
              <a:pPr algn="ctr"/>
              <a:endParaRPr lang="en-US">
                <a:solidFill>
                  <a:srgbClr val="861F41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BA5B11E-6C0B-246D-3D95-D412A991C8E5}"/>
                </a:ext>
              </a:extLst>
            </p:cNvPr>
            <p:cNvSpPr/>
            <p:nvPr/>
          </p:nvSpPr>
          <p:spPr>
            <a:xfrm>
              <a:off x="9040631" y="2305537"/>
              <a:ext cx="2951190" cy="1986149"/>
            </a:xfrm>
            <a:prstGeom prst="rect">
              <a:avLst/>
            </a:prstGeom>
            <a:noFill/>
            <a:ln>
              <a:solidFill>
                <a:srgbClr val="861F4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2400" b="1">
                <a:solidFill>
                  <a:srgbClr val="861F41"/>
                </a:solidFill>
              </a:endParaRPr>
            </a:p>
            <a:p>
              <a:pPr algn="ctr"/>
              <a:r>
                <a:rPr lang="en-US" sz="2400" b="1">
                  <a:solidFill>
                    <a:srgbClr val="861F41"/>
                  </a:solidFill>
                </a:rPr>
                <a:t>Weaknesses</a:t>
              </a:r>
            </a:p>
            <a:p>
              <a:pPr algn="ctr"/>
              <a:endParaRPr lang="en-US"/>
            </a:p>
            <a:p>
              <a:pPr marL="60325" algn="ctr"/>
              <a:r>
                <a:rPr lang="en-US">
                  <a:solidFill>
                    <a:srgbClr val="861F41"/>
                  </a:solidFill>
                </a:rPr>
                <a:t>What are the weaknesses of AI?</a:t>
              </a:r>
            </a:p>
            <a:p>
              <a:pPr algn="ctr"/>
              <a:endParaRPr lang="en-US">
                <a:solidFill>
                  <a:srgbClr val="861F41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E9641E3-F0EA-7D22-D12B-7E53DDB4E45F}"/>
                </a:ext>
              </a:extLst>
            </p:cNvPr>
            <p:cNvSpPr/>
            <p:nvPr/>
          </p:nvSpPr>
          <p:spPr>
            <a:xfrm>
              <a:off x="6093419" y="4289013"/>
              <a:ext cx="2951190" cy="1986149"/>
            </a:xfrm>
            <a:prstGeom prst="rect">
              <a:avLst/>
            </a:prstGeom>
            <a:noFill/>
            <a:ln>
              <a:solidFill>
                <a:srgbClr val="861F4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2400" b="1">
                <a:solidFill>
                  <a:srgbClr val="861F41"/>
                </a:solidFill>
              </a:endParaRPr>
            </a:p>
            <a:p>
              <a:pPr algn="ctr"/>
              <a:r>
                <a:rPr lang="en-US" sz="2400" b="1">
                  <a:solidFill>
                    <a:srgbClr val="861F41"/>
                  </a:solidFill>
                </a:rPr>
                <a:t>Opportunities</a:t>
              </a:r>
              <a:endParaRPr lang="en-US" b="1"/>
            </a:p>
            <a:p>
              <a:pPr algn="ctr"/>
              <a:endParaRPr lang="en-US" sz="2400" b="1">
                <a:solidFill>
                  <a:srgbClr val="861F41"/>
                </a:solidFill>
              </a:endParaRPr>
            </a:p>
            <a:p>
              <a:pPr algn="ctr"/>
              <a:r>
                <a:rPr lang="en-US">
                  <a:solidFill>
                    <a:srgbClr val="861F41"/>
                  </a:solidFill>
                </a:rPr>
                <a:t>How can AI be used in productively in medical education?</a:t>
              </a:r>
            </a:p>
            <a:p>
              <a:pPr algn="ctr"/>
              <a:endParaRPr lang="en-US">
                <a:solidFill>
                  <a:srgbClr val="861F41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6E46785-A42A-7C42-7796-569F2F0BE77A}"/>
                </a:ext>
              </a:extLst>
            </p:cNvPr>
            <p:cNvSpPr/>
            <p:nvPr/>
          </p:nvSpPr>
          <p:spPr>
            <a:xfrm>
              <a:off x="9040631" y="4289011"/>
              <a:ext cx="2951190" cy="1986149"/>
            </a:xfrm>
            <a:prstGeom prst="rect">
              <a:avLst/>
            </a:prstGeom>
            <a:noFill/>
            <a:ln>
              <a:solidFill>
                <a:srgbClr val="861F4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2400" b="1">
                <a:solidFill>
                  <a:srgbClr val="861F41"/>
                </a:solidFill>
              </a:endParaRPr>
            </a:p>
            <a:p>
              <a:pPr algn="ctr"/>
              <a:r>
                <a:rPr lang="en-US" sz="2400" b="1">
                  <a:solidFill>
                    <a:srgbClr val="861F41"/>
                  </a:solidFill>
                </a:rPr>
                <a:t>Threats</a:t>
              </a:r>
              <a:endParaRPr lang="en-US"/>
            </a:p>
            <a:p>
              <a:pPr algn="ctr"/>
              <a:endParaRPr lang="en-US" sz="2400" b="1">
                <a:solidFill>
                  <a:srgbClr val="861F41"/>
                </a:solidFill>
              </a:endParaRPr>
            </a:p>
            <a:p>
              <a:pPr algn="ctr"/>
              <a:r>
                <a:rPr lang="en-US">
                  <a:solidFill>
                    <a:srgbClr val="861F41"/>
                  </a:solidFill>
                </a:rPr>
                <a:t>What are the risks/negative repercussions to using AI in medical education?</a:t>
              </a:r>
            </a:p>
            <a:p>
              <a:pPr algn="ctr"/>
              <a:endParaRPr lang="en-US">
                <a:solidFill>
                  <a:srgbClr val="861F41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AFD2858-9B3C-E8E6-5910-7EB1E1973C5E}"/>
                </a:ext>
              </a:extLst>
            </p:cNvPr>
            <p:cNvSpPr txBox="1"/>
            <p:nvPr/>
          </p:nvSpPr>
          <p:spPr>
            <a:xfrm>
              <a:off x="6074619" y="1845831"/>
              <a:ext cx="2968370" cy="46166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400" b="1">
                  <a:solidFill>
                    <a:srgbClr val="75787B"/>
                  </a:solidFill>
                </a:rPr>
                <a:t>Favorable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5C8F728-3699-4335-53D2-1BB2FFD9EDB8}"/>
                </a:ext>
              </a:extLst>
            </p:cNvPr>
            <p:cNvSpPr txBox="1"/>
            <p:nvPr/>
          </p:nvSpPr>
          <p:spPr>
            <a:xfrm>
              <a:off x="9021977" y="1831453"/>
              <a:ext cx="2968370" cy="46166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400" b="1">
                  <a:solidFill>
                    <a:srgbClr val="75787B"/>
                  </a:solidFill>
                </a:rPr>
                <a:t>Unfavorable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4ABF5FB-F0D7-32B7-501D-9A09F37BFDC9}"/>
                </a:ext>
              </a:extLst>
            </p:cNvPr>
            <p:cNvSpPr txBox="1"/>
            <p:nvPr/>
          </p:nvSpPr>
          <p:spPr>
            <a:xfrm rot="16200000">
              <a:off x="4874109" y="5073548"/>
              <a:ext cx="1947578" cy="46166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400" b="1">
                  <a:solidFill>
                    <a:srgbClr val="75787B"/>
                  </a:solidFill>
                </a:rPr>
                <a:t>External</a:t>
              </a:r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DA5CDCA-E7E8-6F89-E533-7803397E670A}"/>
                </a:ext>
              </a:extLst>
            </p:cNvPr>
            <p:cNvSpPr txBox="1"/>
            <p:nvPr/>
          </p:nvSpPr>
          <p:spPr>
            <a:xfrm rot="16200000">
              <a:off x="4888486" y="3075095"/>
              <a:ext cx="1947578" cy="46166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400" b="1">
                  <a:solidFill>
                    <a:srgbClr val="75787B"/>
                  </a:solidFill>
                </a:rPr>
                <a:t>Internal</a:t>
              </a:r>
              <a:endParaRPr lang="en-US"/>
            </a:p>
          </p:txBody>
        </p:sp>
      </p:grpSp>
      <p:pic>
        <p:nvPicPr>
          <p:cNvPr id="22" name="Picture 21" descr="thumbnail_image002.png">
            <a:extLst>
              <a:ext uri="{FF2B5EF4-FFF2-40B4-BE49-F238E27FC236}">
                <a16:creationId xmlns:a16="http://schemas.microsoft.com/office/drawing/2014/main" id="{B85C7ECF-967E-AF5F-F012-6FE42109F9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59932" r="358" b="-443"/>
          <a:stretch/>
        </p:blipFill>
        <p:spPr>
          <a:xfrm>
            <a:off x="95957" y="5774829"/>
            <a:ext cx="1150283" cy="1009066"/>
          </a:xfrm>
          <a:prstGeom prst="rect">
            <a:avLst/>
          </a:prstGeom>
        </p:spPr>
      </p:pic>
      <p:sp>
        <p:nvSpPr>
          <p:cNvPr id="24" name="Freeform 10">
            <a:extLst>
              <a:ext uri="{FF2B5EF4-FFF2-40B4-BE49-F238E27FC236}">
                <a16:creationId xmlns:a16="http://schemas.microsoft.com/office/drawing/2014/main" id="{870C4582-7D83-2363-A5CD-4074E2CC5322}"/>
              </a:ext>
            </a:extLst>
          </p:cNvPr>
          <p:cNvSpPr/>
          <p:nvPr/>
        </p:nvSpPr>
        <p:spPr>
          <a:xfrm>
            <a:off x="9198335" y="6280144"/>
            <a:ext cx="2697769" cy="504053"/>
          </a:xfrm>
          <a:custGeom>
            <a:avLst/>
            <a:gdLst/>
            <a:ahLst/>
            <a:cxnLst/>
            <a:rect l="l" t="t" r="r" b="b"/>
            <a:pathLst>
              <a:path w="4610104" h="852670">
                <a:moveTo>
                  <a:pt x="0" y="0"/>
                </a:moveTo>
                <a:lnTo>
                  <a:pt x="4610104" y="0"/>
                </a:lnTo>
                <a:lnTo>
                  <a:pt x="4610104" y="852670"/>
                </a:lnTo>
                <a:lnTo>
                  <a:pt x="0" y="8526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0232026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E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E4FCF7-F2B8-247F-5858-1B5665E29F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7AAAAF-B534-D155-014D-EE3E1E3707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9408" y="1250531"/>
            <a:ext cx="503936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buAutoNum type="arabicPeriod"/>
            </a:pPr>
            <a:r>
              <a:rPr lang="en-US">
                <a:latin typeface="Aptos"/>
                <a:ea typeface="+mn-lt"/>
                <a:cs typeface="+mn-lt"/>
              </a:rPr>
              <a:t>Let's discuss overall strengths, weaknesses, opportunities, and threats of using AI. (6 min)</a:t>
            </a:r>
          </a:p>
          <a:p>
            <a:pPr marL="342900" indent="-342900">
              <a:buAutoNum type="arabicPeriod"/>
            </a:pPr>
            <a:r>
              <a:rPr lang="en-US">
                <a:latin typeface="Aptos"/>
                <a:ea typeface="+mn-lt"/>
                <a:cs typeface="+mn-lt"/>
              </a:rPr>
              <a:t>Please share your thoughts about the future of AI in enhancing medical education at VTCSOM moving forward.  (4 min)</a:t>
            </a:r>
            <a:endParaRPr lang="en-US">
              <a:latin typeface="Apto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D6F71B7-F9E8-AC32-E63A-8FE2C1DD81DC}"/>
              </a:ext>
            </a:extLst>
          </p:cNvPr>
          <p:cNvSpPr txBox="1">
            <a:spLocks/>
          </p:cNvSpPr>
          <p:nvPr/>
        </p:nvSpPr>
        <p:spPr>
          <a:xfrm>
            <a:off x="579522" y="346429"/>
            <a:ext cx="9950103" cy="712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rgbClr val="861F41"/>
                </a:solidFill>
                <a:latin typeface="Aptos"/>
              </a:rPr>
              <a:t>SWOT Discussion</a:t>
            </a:r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50C99C5-B57C-174C-B55E-C19828A93995}"/>
              </a:ext>
            </a:extLst>
          </p:cNvPr>
          <p:cNvGrpSpPr/>
          <p:nvPr/>
        </p:nvGrpSpPr>
        <p:grpSpPr>
          <a:xfrm>
            <a:off x="5617065" y="896733"/>
            <a:ext cx="6374756" cy="4446717"/>
            <a:chOff x="5617065" y="1831453"/>
            <a:chExt cx="6374756" cy="444671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39BA285-9989-5690-069E-D8FAD15383D6}"/>
                </a:ext>
              </a:extLst>
            </p:cNvPr>
            <p:cNvSpPr/>
            <p:nvPr/>
          </p:nvSpPr>
          <p:spPr>
            <a:xfrm>
              <a:off x="6093419" y="2305539"/>
              <a:ext cx="2951190" cy="1986149"/>
            </a:xfrm>
            <a:prstGeom prst="rect">
              <a:avLst/>
            </a:prstGeom>
            <a:noFill/>
            <a:ln>
              <a:solidFill>
                <a:srgbClr val="861F4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2400" b="1">
                <a:solidFill>
                  <a:srgbClr val="861F41"/>
                </a:solidFill>
              </a:endParaRPr>
            </a:p>
            <a:p>
              <a:pPr algn="ctr"/>
              <a:r>
                <a:rPr lang="en-US" sz="2400" b="1">
                  <a:solidFill>
                    <a:srgbClr val="861F41"/>
                  </a:solidFill>
                </a:rPr>
                <a:t>Strengths</a:t>
              </a:r>
              <a:endParaRPr lang="en-US"/>
            </a:p>
            <a:p>
              <a:pPr algn="ctr"/>
              <a:endParaRPr lang="en-US" sz="2400" b="1">
                <a:solidFill>
                  <a:srgbClr val="861F41"/>
                </a:solidFill>
              </a:endParaRPr>
            </a:p>
            <a:p>
              <a:pPr algn="ctr"/>
              <a:r>
                <a:rPr lang="en-US">
                  <a:solidFill>
                    <a:srgbClr val="861F41"/>
                  </a:solidFill>
                </a:rPr>
                <a:t>What does AI do exceptionally well?</a:t>
              </a:r>
              <a:endParaRPr lang="en-US"/>
            </a:p>
            <a:p>
              <a:pPr algn="ctr"/>
              <a:endParaRPr lang="en-US">
                <a:solidFill>
                  <a:srgbClr val="861F41"/>
                </a:solidFill>
              </a:endParaRPr>
            </a:p>
            <a:p>
              <a:pPr algn="ctr"/>
              <a:endParaRPr lang="en-US">
                <a:solidFill>
                  <a:srgbClr val="861F41"/>
                </a:solidFill>
              </a:endParaRPr>
            </a:p>
            <a:p>
              <a:pPr algn="ctr"/>
              <a:endParaRPr lang="en-US">
                <a:solidFill>
                  <a:srgbClr val="861F41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8CBB970-4005-1732-4E21-6EBDFB1EE762}"/>
                </a:ext>
              </a:extLst>
            </p:cNvPr>
            <p:cNvSpPr/>
            <p:nvPr/>
          </p:nvSpPr>
          <p:spPr>
            <a:xfrm>
              <a:off x="9040631" y="2305537"/>
              <a:ext cx="2951190" cy="1986149"/>
            </a:xfrm>
            <a:prstGeom prst="rect">
              <a:avLst/>
            </a:prstGeom>
            <a:noFill/>
            <a:ln>
              <a:solidFill>
                <a:srgbClr val="861F4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2400" b="1">
                <a:solidFill>
                  <a:srgbClr val="861F41"/>
                </a:solidFill>
              </a:endParaRPr>
            </a:p>
            <a:p>
              <a:pPr algn="ctr"/>
              <a:r>
                <a:rPr lang="en-US" sz="2400" b="1">
                  <a:solidFill>
                    <a:srgbClr val="861F41"/>
                  </a:solidFill>
                </a:rPr>
                <a:t>Weaknesses</a:t>
              </a:r>
              <a:endParaRPr lang="en-US"/>
            </a:p>
            <a:p>
              <a:pPr algn="ctr"/>
              <a:endParaRPr lang="en-US" sz="2400" b="1">
                <a:solidFill>
                  <a:srgbClr val="861F41"/>
                </a:solidFill>
              </a:endParaRPr>
            </a:p>
            <a:p>
              <a:pPr algn="ctr"/>
              <a:r>
                <a:rPr lang="en-US">
                  <a:solidFill>
                    <a:srgbClr val="861F41"/>
                  </a:solidFill>
                </a:rPr>
                <a:t>What are the weaknesses of AI?</a:t>
              </a:r>
              <a:endParaRPr lang="en-US">
                <a:solidFill>
                  <a:srgbClr val="000000"/>
                </a:solidFill>
              </a:endParaRPr>
            </a:p>
            <a:p>
              <a:pPr algn="ctr"/>
              <a:endParaRPr lang="en-US">
                <a:solidFill>
                  <a:srgbClr val="861F41"/>
                </a:solidFill>
              </a:endParaRPr>
            </a:p>
            <a:p>
              <a:pPr algn="ctr"/>
              <a:endParaRPr lang="en-US">
                <a:solidFill>
                  <a:srgbClr val="861F41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B3C9004-2AF3-22DD-EEED-F39D3B98207E}"/>
                </a:ext>
              </a:extLst>
            </p:cNvPr>
            <p:cNvSpPr/>
            <p:nvPr/>
          </p:nvSpPr>
          <p:spPr>
            <a:xfrm>
              <a:off x="6093419" y="4289013"/>
              <a:ext cx="2951190" cy="1986149"/>
            </a:xfrm>
            <a:prstGeom prst="rect">
              <a:avLst/>
            </a:prstGeom>
            <a:noFill/>
            <a:ln>
              <a:solidFill>
                <a:srgbClr val="861F4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2400" b="1">
                <a:solidFill>
                  <a:srgbClr val="861F41"/>
                </a:solidFill>
              </a:endParaRPr>
            </a:p>
            <a:p>
              <a:pPr algn="ctr"/>
              <a:r>
                <a:rPr lang="en-US" sz="2400" b="1">
                  <a:solidFill>
                    <a:srgbClr val="861F41"/>
                  </a:solidFill>
                </a:rPr>
                <a:t>Opportunities</a:t>
              </a:r>
              <a:endParaRPr lang="en-US" b="1"/>
            </a:p>
            <a:p>
              <a:pPr algn="ctr"/>
              <a:endParaRPr lang="en-US" sz="2400" b="1">
                <a:solidFill>
                  <a:srgbClr val="861F41"/>
                </a:solidFill>
              </a:endParaRPr>
            </a:p>
            <a:p>
              <a:pPr algn="ctr"/>
              <a:r>
                <a:rPr lang="en-US">
                  <a:solidFill>
                    <a:srgbClr val="861F41"/>
                  </a:solidFill>
                </a:rPr>
                <a:t>How can AI be used in productively in medical education?</a:t>
              </a:r>
              <a:endParaRPr lang="en-US"/>
            </a:p>
            <a:p>
              <a:pPr algn="ctr"/>
              <a:endParaRPr lang="en-US">
                <a:solidFill>
                  <a:srgbClr val="861F41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886B1E6-63E5-B3C8-82B7-48EE230B3E56}"/>
                </a:ext>
              </a:extLst>
            </p:cNvPr>
            <p:cNvSpPr/>
            <p:nvPr/>
          </p:nvSpPr>
          <p:spPr>
            <a:xfrm>
              <a:off x="9040631" y="4289011"/>
              <a:ext cx="2951190" cy="1986149"/>
            </a:xfrm>
            <a:prstGeom prst="rect">
              <a:avLst/>
            </a:prstGeom>
            <a:noFill/>
            <a:ln>
              <a:solidFill>
                <a:srgbClr val="861F4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sz="2400" b="1">
                <a:solidFill>
                  <a:srgbClr val="861F41"/>
                </a:solidFill>
              </a:endParaRPr>
            </a:p>
            <a:p>
              <a:pPr algn="ctr"/>
              <a:r>
                <a:rPr lang="en-US" sz="2400" b="1">
                  <a:solidFill>
                    <a:srgbClr val="861F41"/>
                  </a:solidFill>
                </a:rPr>
                <a:t>Threats</a:t>
              </a:r>
              <a:endParaRPr lang="en-US"/>
            </a:p>
            <a:p>
              <a:pPr algn="ctr"/>
              <a:endParaRPr lang="en-US" sz="2400" b="1">
                <a:solidFill>
                  <a:srgbClr val="861F41"/>
                </a:solidFill>
              </a:endParaRPr>
            </a:p>
            <a:p>
              <a:pPr algn="ctr"/>
              <a:r>
                <a:rPr lang="en-US">
                  <a:solidFill>
                    <a:srgbClr val="861F41"/>
                  </a:solidFill>
                </a:rPr>
                <a:t>What are the risks/negative repercussions to using AI in medical education?</a:t>
              </a:r>
              <a:endParaRPr lang="en-US">
                <a:solidFill>
                  <a:srgbClr val="000000"/>
                </a:solidFill>
              </a:endParaRPr>
            </a:p>
            <a:p>
              <a:pPr algn="ctr"/>
              <a:endParaRPr lang="en-US">
                <a:solidFill>
                  <a:srgbClr val="861F41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59F9071-2ED4-5E65-28D2-2C7F1F8A2220}"/>
                </a:ext>
              </a:extLst>
            </p:cNvPr>
            <p:cNvSpPr txBox="1"/>
            <p:nvPr/>
          </p:nvSpPr>
          <p:spPr>
            <a:xfrm>
              <a:off x="6074619" y="1845831"/>
              <a:ext cx="2968370" cy="46166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400" b="1">
                  <a:solidFill>
                    <a:srgbClr val="75787B"/>
                  </a:solidFill>
                </a:rPr>
                <a:t>Favorable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D1D4926-884C-85DC-3EDE-D05D76445C11}"/>
                </a:ext>
              </a:extLst>
            </p:cNvPr>
            <p:cNvSpPr txBox="1"/>
            <p:nvPr/>
          </p:nvSpPr>
          <p:spPr>
            <a:xfrm>
              <a:off x="9021977" y="1831453"/>
              <a:ext cx="2968370" cy="46166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400" b="1">
                  <a:solidFill>
                    <a:srgbClr val="75787B"/>
                  </a:solidFill>
                </a:rPr>
                <a:t>Unfavorable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4AFE831-78A6-DBEC-82D4-BA1BA3B4748B}"/>
                </a:ext>
              </a:extLst>
            </p:cNvPr>
            <p:cNvSpPr txBox="1"/>
            <p:nvPr/>
          </p:nvSpPr>
          <p:spPr>
            <a:xfrm rot="16200000">
              <a:off x="4874109" y="5073548"/>
              <a:ext cx="1947578" cy="46166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400" b="1">
                  <a:solidFill>
                    <a:srgbClr val="75787B"/>
                  </a:solidFill>
                </a:rPr>
                <a:t>External</a:t>
              </a:r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C49ED93-3202-9317-6CD5-27602ECD1B87}"/>
                </a:ext>
              </a:extLst>
            </p:cNvPr>
            <p:cNvSpPr txBox="1"/>
            <p:nvPr/>
          </p:nvSpPr>
          <p:spPr>
            <a:xfrm rot="16200000">
              <a:off x="4888486" y="3075095"/>
              <a:ext cx="1947578" cy="46166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400" b="1">
                  <a:solidFill>
                    <a:srgbClr val="75787B"/>
                  </a:solidFill>
                </a:rPr>
                <a:t>Internal</a:t>
              </a:r>
              <a:endParaRPr lang="en-US"/>
            </a:p>
          </p:txBody>
        </p:sp>
      </p:grpSp>
      <p:pic>
        <p:nvPicPr>
          <p:cNvPr id="16" name="Picture 15" descr="thumbnail_image002.png">
            <a:extLst>
              <a:ext uri="{FF2B5EF4-FFF2-40B4-BE49-F238E27FC236}">
                <a16:creationId xmlns:a16="http://schemas.microsoft.com/office/drawing/2014/main" id="{A2685B64-C6C9-FEE6-4384-C27828164C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59932" r="358" b="-443"/>
          <a:stretch/>
        </p:blipFill>
        <p:spPr>
          <a:xfrm>
            <a:off x="95957" y="5774829"/>
            <a:ext cx="1150283" cy="1009066"/>
          </a:xfrm>
          <a:prstGeom prst="rect">
            <a:avLst/>
          </a:prstGeom>
        </p:spPr>
      </p:pic>
      <p:sp>
        <p:nvSpPr>
          <p:cNvPr id="18" name="Freeform 10">
            <a:extLst>
              <a:ext uri="{FF2B5EF4-FFF2-40B4-BE49-F238E27FC236}">
                <a16:creationId xmlns:a16="http://schemas.microsoft.com/office/drawing/2014/main" id="{978B93E3-2FB3-1A71-8A74-713A9A597C33}"/>
              </a:ext>
            </a:extLst>
          </p:cNvPr>
          <p:cNvSpPr/>
          <p:nvPr/>
        </p:nvSpPr>
        <p:spPr>
          <a:xfrm>
            <a:off x="9198335" y="6280144"/>
            <a:ext cx="2697769" cy="504053"/>
          </a:xfrm>
          <a:custGeom>
            <a:avLst/>
            <a:gdLst/>
            <a:ahLst/>
            <a:cxnLst/>
            <a:rect l="l" t="t" r="r" b="b"/>
            <a:pathLst>
              <a:path w="4610104" h="852670">
                <a:moveTo>
                  <a:pt x="0" y="0"/>
                </a:moveTo>
                <a:lnTo>
                  <a:pt x="4610104" y="0"/>
                </a:lnTo>
                <a:lnTo>
                  <a:pt x="4610104" y="852670"/>
                </a:lnTo>
                <a:lnTo>
                  <a:pt x="0" y="8526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41246482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E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0F8D856-6229-4472-6CA3-E7F6E07FCB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3AB37-D586-6B59-FE38-6AE7FCB1A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8000" b="1">
                <a:latin typeface="Aptos"/>
              </a:rPr>
              <a:t>Thank you!</a:t>
            </a:r>
          </a:p>
        </p:txBody>
      </p:sp>
      <p:pic>
        <p:nvPicPr>
          <p:cNvPr id="6" name="Picture 5" descr="A qr code with text&#10;&#10;AI-generated content may be incorrect.">
            <a:extLst>
              <a:ext uri="{FF2B5EF4-FFF2-40B4-BE49-F238E27FC236}">
                <a16:creationId xmlns:a16="http://schemas.microsoft.com/office/drawing/2014/main" id="{E7322B2F-F526-4D0A-D5EE-EDECB68864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08" t="29776" r="-208" b="11434"/>
          <a:stretch/>
        </p:blipFill>
        <p:spPr>
          <a:xfrm>
            <a:off x="3652520" y="2139005"/>
            <a:ext cx="4886968" cy="287300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1C3042D-F84A-1106-C146-9856F2247645}"/>
              </a:ext>
            </a:extLst>
          </p:cNvPr>
          <p:cNvSpPr txBox="1"/>
          <p:nvPr/>
        </p:nvSpPr>
        <p:spPr>
          <a:xfrm>
            <a:off x="0" y="1615440"/>
            <a:ext cx="121920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/>
              <a:t>We welcome your feedback</a:t>
            </a:r>
            <a:endParaRPr lang="en-US"/>
          </a:p>
        </p:txBody>
      </p:sp>
      <p:pic>
        <p:nvPicPr>
          <p:cNvPr id="11" name="Picture 10" descr="thumbnail_image002.png">
            <a:extLst>
              <a:ext uri="{FF2B5EF4-FFF2-40B4-BE49-F238E27FC236}">
                <a16:creationId xmlns:a16="http://schemas.microsoft.com/office/drawing/2014/main" id="{D01F052A-D4E0-8D11-9C87-F1B9EC02D1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59932" r="358" b="-443"/>
          <a:stretch/>
        </p:blipFill>
        <p:spPr>
          <a:xfrm>
            <a:off x="95957" y="5774829"/>
            <a:ext cx="1150283" cy="1009066"/>
          </a:xfrm>
          <a:prstGeom prst="rect">
            <a:avLst/>
          </a:prstGeom>
        </p:spPr>
      </p:pic>
      <p:sp>
        <p:nvSpPr>
          <p:cNvPr id="13" name="Freeform 10">
            <a:extLst>
              <a:ext uri="{FF2B5EF4-FFF2-40B4-BE49-F238E27FC236}">
                <a16:creationId xmlns:a16="http://schemas.microsoft.com/office/drawing/2014/main" id="{EC4ACA10-9A7D-4FA5-530B-27DE608F8F14}"/>
              </a:ext>
            </a:extLst>
          </p:cNvPr>
          <p:cNvSpPr/>
          <p:nvPr/>
        </p:nvSpPr>
        <p:spPr>
          <a:xfrm>
            <a:off x="9198335" y="6280144"/>
            <a:ext cx="2697769" cy="504053"/>
          </a:xfrm>
          <a:custGeom>
            <a:avLst/>
            <a:gdLst/>
            <a:ahLst/>
            <a:cxnLst/>
            <a:rect l="l" t="t" r="r" b="b"/>
            <a:pathLst>
              <a:path w="4610104" h="852670">
                <a:moveTo>
                  <a:pt x="0" y="0"/>
                </a:moveTo>
                <a:lnTo>
                  <a:pt x="4610104" y="0"/>
                </a:lnTo>
                <a:lnTo>
                  <a:pt x="4610104" y="852670"/>
                </a:lnTo>
                <a:lnTo>
                  <a:pt x="0" y="85267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0398139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E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71248" y="622300"/>
            <a:ext cx="9387741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14"/>
              </a:lnSpc>
              <a:spcBef>
                <a:spcPct val="0"/>
              </a:spcBef>
            </a:pPr>
            <a:r>
              <a:rPr lang="en-US" sz="3600" b="1" spc="683">
                <a:solidFill>
                  <a:srgbClr val="2B2C30"/>
                </a:solidFill>
                <a:latin typeface="Aptos"/>
                <a:sym typeface="Public Sans Bold"/>
              </a:rPr>
              <a:t>Collaboration Team</a:t>
            </a:r>
            <a:endParaRPr lang="en-US" sz="3600">
              <a:latin typeface="Aptos"/>
            </a:endParaRPr>
          </a:p>
        </p:txBody>
      </p:sp>
      <p:sp>
        <p:nvSpPr>
          <p:cNvPr id="3" name="AutoShape 3"/>
          <p:cNvSpPr/>
          <p:nvPr/>
        </p:nvSpPr>
        <p:spPr>
          <a:xfrm flipV="1">
            <a:off x="0" y="1173841"/>
            <a:ext cx="6095998" cy="0"/>
          </a:xfrm>
          <a:prstGeom prst="line">
            <a:avLst/>
          </a:prstGeom>
          <a:ln w="9525" cap="flat">
            <a:solidFill>
              <a:srgbClr val="2B2C3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EF0C2219-5E65-4238-A9B1-A54ECE16A9FB}"/>
              </a:ext>
            </a:extLst>
          </p:cNvPr>
          <p:cNvSpPr txBox="1"/>
          <p:nvPr/>
        </p:nvSpPr>
        <p:spPr>
          <a:xfrm>
            <a:off x="255881" y="3743926"/>
            <a:ext cx="1853580" cy="20723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1100" b="1">
                <a:solidFill>
                  <a:srgbClr val="2B2C30"/>
                </a:solidFill>
                <a:latin typeface="Aptos"/>
                <a:ea typeface="Calibri"/>
                <a:cs typeface="Calibri"/>
              </a:rPr>
              <a:t>Jed Gonzalo, MD MSc</a:t>
            </a:r>
            <a:endParaRPr lang="en-US" sz="1100" b="1">
              <a:solidFill>
                <a:srgbClr val="000000"/>
              </a:solidFill>
              <a:latin typeface="Aptos"/>
              <a:ea typeface="Calibri"/>
              <a:cs typeface="Calibri"/>
            </a:endParaRPr>
          </a:p>
          <a:p>
            <a:pPr algn="ctr"/>
            <a:r>
              <a:rPr lang="en-US" sz="1100">
                <a:solidFill>
                  <a:srgbClr val="2B2C30"/>
                </a:solidFill>
                <a:latin typeface="Aptos"/>
                <a:ea typeface="Calibri"/>
                <a:cs typeface="Calibri"/>
              </a:rPr>
              <a:t>Professor of Medicine and Health Systems and Implementation Science</a:t>
            </a:r>
          </a:p>
          <a:p>
            <a:pPr algn="ctr"/>
            <a:endParaRPr lang="en-US" sz="1100">
              <a:solidFill>
                <a:srgbClr val="2B2C30"/>
              </a:solidFill>
              <a:latin typeface="Aptos"/>
              <a:ea typeface="Calibri"/>
              <a:cs typeface="Calibri"/>
            </a:endParaRPr>
          </a:p>
          <a:p>
            <a:pPr algn="ctr"/>
            <a:r>
              <a:rPr lang="en-US" sz="1100">
                <a:solidFill>
                  <a:srgbClr val="2B2C30"/>
                </a:solidFill>
                <a:latin typeface="Aptos"/>
                <a:ea typeface="Calibri"/>
                <a:cs typeface="Calibri"/>
              </a:rPr>
              <a:t>Senior Associate Dean for Medical Education</a:t>
            </a:r>
            <a:endParaRPr lang="en-US" sz="1100">
              <a:latin typeface="Aptos"/>
            </a:endParaRPr>
          </a:p>
          <a:p>
            <a:pPr algn="ctr"/>
            <a:br>
              <a:rPr lang="en-US" sz="1100"/>
            </a:br>
            <a:endParaRPr lang="en-US" sz="1100"/>
          </a:p>
          <a:p>
            <a:pPr algn="ctr">
              <a:lnSpc>
                <a:spcPts val="2799"/>
              </a:lnSpc>
            </a:pPr>
            <a:endParaRPr lang="en-US" sz="2000">
              <a:solidFill>
                <a:srgbClr val="2B2C30"/>
              </a:solidFill>
              <a:latin typeface="Public Sans"/>
              <a:ea typeface="Calibri"/>
              <a:cs typeface="Calibri"/>
            </a:endParaRPr>
          </a:p>
        </p:txBody>
      </p:sp>
      <p:pic>
        <p:nvPicPr>
          <p:cNvPr id="4" name="Picture 3" descr="Jed Gonzalo">
            <a:extLst>
              <a:ext uri="{FF2B5EF4-FFF2-40B4-BE49-F238E27FC236}">
                <a16:creationId xmlns:a16="http://schemas.microsoft.com/office/drawing/2014/main" id="{782925E0-8E46-7EA8-5101-5AC549058C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881" y="1297318"/>
            <a:ext cx="1828800" cy="2438400"/>
          </a:xfrm>
          <a:prstGeom prst="rect">
            <a:avLst/>
          </a:prstGeom>
        </p:spPr>
      </p:pic>
      <p:pic>
        <p:nvPicPr>
          <p:cNvPr id="5" name="Picture 4" descr="Leslie LaConte">
            <a:extLst>
              <a:ext uri="{FF2B5EF4-FFF2-40B4-BE49-F238E27FC236}">
                <a16:creationId xmlns:a16="http://schemas.microsoft.com/office/drawing/2014/main" id="{A6E7F0E1-8649-DD6A-E298-2B29EC12EA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4877" y="1285009"/>
            <a:ext cx="1828800" cy="2438400"/>
          </a:xfrm>
          <a:prstGeom prst="rect">
            <a:avLst/>
          </a:prstGeom>
        </p:spPr>
      </p:pic>
      <p:pic>
        <p:nvPicPr>
          <p:cNvPr id="6" name="Picture 5" descr="Brock Mutcheson">
            <a:extLst>
              <a:ext uri="{FF2B5EF4-FFF2-40B4-BE49-F238E27FC236}">
                <a16:creationId xmlns:a16="http://schemas.microsoft.com/office/drawing/2014/main" id="{30705789-40DC-80CE-FBBE-6BFA3DBBEE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8159" y="1293993"/>
            <a:ext cx="1828800" cy="2438400"/>
          </a:xfrm>
          <a:prstGeom prst="rect">
            <a:avLst/>
          </a:prstGeom>
        </p:spPr>
      </p:pic>
      <p:pic>
        <p:nvPicPr>
          <p:cNvPr id="7" name="Picture 6" descr="Kristofer Rau">
            <a:extLst>
              <a:ext uri="{FF2B5EF4-FFF2-40B4-BE49-F238E27FC236}">
                <a16:creationId xmlns:a16="http://schemas.microsoft.com/office/drawing/2014/main" id="{30F2E55B-DAF6-3DD8-41AB-67E9178848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5043" y="1253724"/>
            <a:ext cx="1665515" cy="2469685"/>
          </a:xfrm>
          <a:prstGeom prst="rect">
            <a:avLst/>
          </a:prstGeom>
        </p:spPr>
      </p:pic>
      <p:pic>
        <p:nvPicPr>
          <p:cNvPr id="8" name="Picture 7" descr="Alaina Guerry">
            <a:extLst>
              <a:ext uri="{FF2B5EF4-FFF2-40B4-BE49-F238E27FC236}">
                <a16:creationId xmlns:a16="http://schemas.microsoft.com/office/drawing/2014/main" id="{F6B90E4E-5E71-2702-6B71-0BDC473484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67912" y="1241578"/>
            <a:ext cx="1665515" cy="2470069"/>
          </a:xfrm>
          <a:prstGeom prst="rect">
            <a:avLst/>
          </a:prstGeom>
        </p:spPr>
      </p:pic>
      <p:sp>
        <p:nvSpPr>
          <p:cNvPr id="11" name="TextBox 5">
            <a:extLst>
              <a:ext uri="{FF2B5EF4-FFF2-40B4-BE49-F238E27FC236}">
                <a16:creationId xmlns:a16="http://schemas.microsoft.com/office/drawing/2014/main" id="{6B973E93-276E-6A96-98DE-E5ACC71F295F}"/>
              </a:ext>
            </a:extLst>
          </p:cNvPr>
          <p:cNvSpPr txBox="1"/>
          <p:nvPr/>
        </p:nvSpPr>
        <p:spPr>
          <a:xfrm>
            <a:off x="4112573" y="3736023"/>
            <a:ext cx="1986962" cy="10567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1100" b="1">
                <a:solidFill>
                  <a:srgbClr val="2B2C30"/>
                </a:solidFill>
                <a:latin typeface="Aptos"/>
                <a:ea typeface="Calibri"/>
                <a:cs typeface="Calibri"/>
              </a:rPr>
              <a:t>Brock </a:t>
            </a:r>
            <a:r>
              <a:rPr lang="en-US" sz="1100" b="1" err="1">
                <a:solidFill>
                  <a:srgbClr val="2B2C30"/>
                </a:solidFill>
                <a:latin typeface="Aptos"/>
                <a:ea typeface="Calibri"/>
                <a:cs typeface="Calibri"/>
              </a:rPr>
              <a:t>Mutcheson</a:t>
            </a:r>
            <a:r>
              <a:rPr lang="en-US" sz="1100" b="1">
                <a:solidFill>
                  <a:srgbClr val="2B2C30"/>
                </a:solidFill>
                <a:latin typeface="Aptos"/>
                <a:ea typeface="Calibri"/>
                <a:cs typeface="Calibri"/>
              </a:rPr>
              <a:t>, PhD, MEd</a:t>
            </a:r>
          </a:p>
          <a:p>
            <a:pPr algn="ctr"/>
            <a:r>
              <a:rPr lang="en-US" sz="1100">
                <a:solidFill>
                  <a:srgbClr val="2B2C30"/>
                </a:solidFill>
                <a:latin typeface="Aptos"/>
                <a:ea typeface="Calibri"/>
                <a:cs typeface="Calibri"/>
              </a:rPr>
              <a:t>Assistant Dean, Assessment and Program Evaluation</a:t>
            </a:r>
            <a:endParaRPr lang="en-US" sz="1100">
              <a:latin typeface="Aptos"/>
            </a:endParaRPr>
          </a:p>
          <a:p>
            <a:pPr algn="ctr">
              <a:lnSpc>
                <a:spcPts val="2799"/>
              </a:lnSpc>
            </a:pPr>
            <a:endParaRPr lang="en-US" sz="2000">
              <a:solidFill>
                <a:srgbClr val="2B2C30"/>
              </a:solidFill>
              <a:latin typeface="Aptos"/>
              <a:ea typeface="Calibri"/>
              <a:cs typeface="Calibri"/>
            </a:endParaRPr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53041565-AC47-1595-2084-ADEC2C8217E3}"/>
              </a:ext>
            </a:extLst>
          </p:cNvPr>
          <p:cNvSpPr txBox="1"/>
          <p:nvPr/>
        </p:nvSpPr>
        <p:spPr>
          <a:xfrm>
            <a:off x="2201079" y="3755078"/>
            <a:ext cx="1828800" cy="13952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1100" b="1">
                <a:solidFill>
                  <a:srgbClr val="2B2C30"/>
                </a:solidFill>
                <a:latin typeface="Aptos"/>
                <a:ea typeface="Calibri"/>
                <a:cs typeface="Calibri"/>
              </a:rPr>
              <a:t>Leslie </a:t>
            </a:r>
            <a:r>
              <a:rPr lang="en-US" sz="1100" b="1" err="1">
                <a:solidFill>
                  <a:srgbClr val="2B2C30"/>
                </a:solidFill>
                <a:latin typeface="Aptos"/>
                <a:ea typeface="Calibri"/>
                <a:cs typeface="Calibri"/>
              </a:rPr>
              <a:t>LaConte</a:t>
            </a:r>
            <a:r>
              <a:rPr lang="en-US" sz="1100" b="1">
                <a:solidFill>
                  <a:srgbClr val="2B2C30"/>
                </a:solidFill>
                <a:latin typeface="Aptos"/>
                <a:ea typeface="Calibri"/>
                <a:cs typeface="Calibri"/>
              </a:rPr>
              <a:t>, PhD</a:t>
            </a:r>
            <a:endParaRPr lang="en-US" sz="1100">
              <a:latin typeface="Aptos"/>
            </a:endParaRPr>
          </a:p>
          <a:p>
            <a:pPr algn="ctr"/>
            <a:r>
              <a:rPr lang="en-US" sz="1100">
                <a:solidFill>
                  <a:srgbClr val="2B2C30"/>
                </a:solidFill>
                <a:latin typeface="Aptos"/>
                <a:ea typeface="Calibri"/>
                <a:cs typeface="Calibri"/>
              </a:rPr>
              <a:t>Associate Dean, Research</a:t>
            </a:r>
            <a:endParaRPr lang="en-US" sz="1100">
              <a:solidFill>
                <a:srgbClr val="000000"/>
              </a:solidFill>
              <a:latin typeface="Aptos"/>
              <a:ea typeface="Calibri"/>
              <a:cs typeface="Calibri"/>
            </a:endParaRPr>
          </a:p>
          <a:p>
            <a:pPr algn="ctr"/>
            <a:endParaRPr lang="en-US" sz="1100">
              <a:solidFill>
                <a:srgbClr val="2B2C30"/>
              </a:solidFill>
              <a:latin typeface="Aptos"/>
              <a:ea typeface="Calibri"/>
              <a:cs typeface="Calibri"/>
            </a:endParaRPr>
          </a:p>
          <a:p>
            <a:pPr algn="ctr"/>
            <a:r>
              <a:rPr lang="en-US" sz="1100">
                <a:solidFill>
                  <a:srgbClr val="2B2C30"/>
                </a:solidFill>
                <a:latin typeface="Aptos"/>
                <a:ea typeface="Calibri"/>
                <a:cs typeface="Calibri"/>
              </a:rPr>
              <a:t>Director Foundational Science Curriculum</a:t>
            </a:r>
          </a:p>
          <a:p>
            <a:pPr algn="ctr">
              <a:lnSpc>
                <a:spcPts val="2799"/>
              </a:lnSpc>
            </a:pPr>
            <a:endParaRPr lang="en-US" sz="2000">
              <a:solidFill>
                <a:srgbClr val="2B2C30"/>
              </a:solidFill>
              <a:latin typeface="Aptos"/>
              <a:ea typeface="Calibri"/>
              <a:cs typeface="Calibri"/>
            </a:endParaRP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1FC13F28-7AA7-4F06-BFC5-0252EC07E044}"/>
              </a:ext>
            </a:extLst>
          </p:cNvPr>
          <p:cNvSpPr txBox="1"/>
          <p:nvPr/>
        </p:nvSpPr>
        <p:spPr>
          <a:xfrm>
            <a:off x="6153427" y="3712382"/>
            <a:ext cx="1665515" cy="10379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1100" b="1">
                <a:solidFill>
                  <a:srgbClr val="2B2C30"/>
                </a:solidFill>
                <a:latin typeface="Aptos"/>
                <a:ea typeface="Calibri"/>
                <a:cs typeface="Calibri"/>
              </a:rPr>
              <a:t>Lee Rakes, PhD</a:t>
            </a:r>
            <a:endParaRPr lang="en-US" sz="1100">
              <a:latin typeface="Aptos"/>
            </a:endParaRPr>
          </a:p>
          <a:p>
            <a:pPr algn="ctr"/>
            <a:r>
              <a:rPr lang="en-US" sz="1100">
                <a:solidFill>
                  <a:srgbClr val="2B2C30"/>
                </a:solidFill>
                <a:latin typeface="Aptos"/>
                <a:ea typeface="Calibri"/>
                <a:cs typeface="Calibri"/>
              </a:rPr>
              <a:t>Senior Director of Educational Affairs</a:t>
            </a:r>
          </a:p>
          <a:p>
            <a:pPr algn="ctr">
              <a:lnSpc>
                <a:spcPts val="2799"/>
              </a:lnSpc>
            </a:pPr>
            <a:endParaRPr lang="en-US" sz="2000">
              <a:solidFill>
                <a:srgbClr val="2B2C30"/>
              </a:solidFill>
              <a:latin typeface="Aptos"/>
              <a:ea typeface="Calibri"/>
              <a:cs typeface="Calibri"/>
            </a:endParaRPr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CFC0D119-CE81-C779-09E1-30E3CD7D4402}"/>
              </a:ext>
            </a:extLst>
          </p:cNvPr>
          <p:cNvSpPr txBox="1"/>
          <p:nvPr/>
        </p:nvSpPr>
        <p:spPr>
          <a:xfrm>
            <a:off x="9867879" y="3711248"/>
            <a:ext cx="1604619" cy="10379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1100" b="1">
                <a:solidFill>
                  <a:srgbClr val="2B2C30"/>
                </a:solidFill>
                <a:latin typeface="Aptos"/>
                <a:ea typeface="Calibri"/>
                <a:cs typeface="Calibri"/>
              </a:rPr>
              <a:t>Alaina Guerry</a:t>
            </a:r>
            <a:endParaRPr lang="en-US" sz="1100">
              <a:latin typeface="Aptos"/>
            </a:endParaRPr>
          </a:p>
          <a:p>
            <a:pPr algn="ctr"/>
            <a:r>
              <a:rPr lang="en-US" sz="1100">
                <a:solidFill>
                  <a:srgbClr val="2B2C30"/>
                </a:solidFill>
                <a:latin typeface="Aptos"/>
                <a:ea typeface="Calibri"/>
                <a:cs typeface="Calibri"/>
              </a:rPr>
              <a:t>Manager, Educational Affairs</a:t>
            </a:r>
          </a:p>
          <a:p>
            <a:pPr algn="ctr">
              <a:lnSpc>
                <a:spcPts val="2799"/>
              </a:lnSpc>
            </a:pPr>
            <a:endParaRPr lang="en-US" sz="2000">
              <a:solidFill>
                <a:srgbClr val="2B2C30"/>
              </a:solidFill>
              <a:latin typeface="Aptos"/>
              <a:ea typeface="Calibri"/>
              <a:cs typeface="Calibri"/>
            </a:endParaRPr>
          </a:p>
        </p:txBody>
      </p:sp>
      <p:pic>
        <p:nvPicPr>
          <p:cNvPr id="16" name="Picture 15" descr="thumbnail_image002.png">
            <a:extLst>
              <a:ext uri="{FF2B5EF4-FFF2-40B4-BE49-F238E27FC236}">
                <a16:creationId xmlns:a16="http://schemas.microsoft.com/office/drawing/2014/main" id="{2A8D4407-8B7E-96D8-F9BE-D40E43A992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59932" r="358" b="-443"/>
          <a:stretch/>
        </p:blipFill>
        <p:spPr>
          <a:xfrm>
            <a:off x="140131" y="5565003"/>
            <a:ext cx="1150283" cy="1009066"/>
          </a:xfrm>
          <a:prstGeom prst="rect">
            <a:avLst/>
          </a:prstGeom>
        </p:spPr>
      </p:pic>
      <p:sp>
        <p:nvSpPr>
          <p:cNvPr id="19" name="Freeform 10">
            <a:extLst>
              <a:ext uri="{FF2B5EF4-FFF2-40B4-BE49-F238E27FC236}">
                <a16:creationId xmlns:a16="http://schemas.microsoft.com/office/drawing/2014/main" id="{C4621169-05F0-27A9-F1D4-7B42279692A2}"/>
              </a:ext>
            </a:extLst>
          </p:cNvPr>
          <p:cNvSpPr/>
          <p:nvPr/>
        </p:nvSpPr>
        <p:spPr>
          <a:xfrm>
            <a:off x="9220422" y="6158666"/>
            <a:ext cx="2697769" cy="504053"/>
          </a:xfrm>
          <a:custGeom>
            <a:avLst/>
            <a:gdLst/>
            <a:ahLst/>
            <a:cxnLst/>
            <a:rect l="l" t="t" r="r" b="b"/>
            <a:pathLst>
              <a:path w="4610104" h="852670">
                <a:moveTo>
                  <a:pt x="0" y="0"/>
                </a:moveTo>
                <a:lnTo>
                  <a:pt x="4610104" y="0"/>
                </a:lnTo>
                <a:lnTo>
                  <a:pt x="4610104" y="852670"/>
                </a:lnTo>
                <a:lnTo>
                  <a:pt x="0" y="85267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26" name="Picture 2" descr="Jennifer Cleveland">
            <a:extLst>
              <a:ext uri="{FF2B5EF4-FFF2-40B4-BE49-F238E27FC236}">
                <a16:creationId xmlns:a16="http://schemas.microsoft.com/office/drawing/2014/main" id="{D4B2A30D-1480-499C-8DB4-4F83DC3029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3" t="157" r="6829" b="-157"/>
          <a:stretch/>
        </p:blipFill>
        <p:spPr bwMode="auto">
          <a:xfrm>
            <a:off x="7990672" y="1253724"/>
            <a:ext cx="1665515" cy="2457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5">
            <a:extLst>
              <a:ext uri="{FF2B5EF4-FFF2-40B4-BE49-F238E27FC236}">
                <a16:creationId xmlns:a16="http://schemas.microsoft.com/office/drawing/2014/main" id="{CEFE5F55-72ED-40F3-B368-2ABD2895D5F3}"/>
              </a:ext>
            </a:extLst>
          </p:cNvPr>
          <p:cNvSpPr txBox="1"/>
          <p:nvPr/>
        </p:nvSpPr>
        <p:spPr>
          <a:xfrm>
            <a:off x="7990671" y="3821763"/>
            <a:ext cx="1665515" cy="12618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00" b="1" dirty="0">
                <a:solidFill>
                  <a:srgbClr val="2B2C30"/>
                </a:solidFill>
                <a:latin typeface="Aptos"/>
                <a:ea typeface="Calibri"/>
                <a:cs typeface="Calibri"/>
              </a:rPr>
              <a:t>Jennifer Cleveland, PharmD, BCPS, MBA</a:t>
            </a:r>
          </a:p>
          <a:p>
            <a:pPr algn="ctr"/>
            <a:endParaRPr lang="en-US" sz="500" dirty="0">
              <a:latin typeface="Aptos"/>
            </a:endParaRPr>
          </a:p>
          <a:p>
            <a:pPr algn="ctr"/>
            <a:r>
              <a:rPr lang="en-US" sz="1100" dirty="0">
                <a:solidFill>
                  <a:srgbClr val="2B2C30"/>
                </a:solidFill>
                <a:latin typeface="Aptos"/>
                <a:ea typeface="Calibri"/>
                <a:cs typeface="Calibri"/>
              </a:rPr>
              <a:t>Director, Problem-Based Learning</a:t>
            </a:r>
          </a:p>
          <a:p>
            <a:pPr algn="ctr"/>
            <a:endParaRPr lang="en-US" sz="1100" dirty="0">
              <a:solidFill>
                <a:srgbClr val="2B2C30"/>
              </a:solidFill>
              <a:latin typeface="Aptos"/>
              <a:ea typeface="Calibri"/>
              <a:cs typeface="Calibri"/>
            </a:endParaRPr>
          </a:p>
          <a:p>
            <a:pPr algn="ctr"/>
            <a:r>
              <a:rPr lang="en-US" sz="1100" dirty="0">
                <a:solidFill>
                  <a:srgbClr val="2B2C30"/>
                </a:solidFill>
                <a:latin typeface="Aptos"/>
                <a:ea typeface="Calibri"/>
                <a:cs typeface="Calibri"/>
              </a:rPr>
              <a:t>Assistant Professor, Basic Science Education</a:t>
            </a:r>
          </a:p>
        </p:txBody>
      </p:sp>
    </p:spTree>
    <p:extLst>
      <p:ext uri="{BB962C8B-B14F-4D97-AF65-F5344CB8AC3E}">
        <p14:creationId xmlns:p14="http://schemas.microsoft.com/office/powerpoint/2010/main" val="27603470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E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15647" y="622301"/>
            <a:ext cx="11426436" cy="5176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14"/>
              </a:lnSpc>
              <a:spcBef>
                <a:spcPct val="0"/>
              </a:spcBef>
            </a:pPr>
            <a:r>
              <a:rPr lang="en-US" sz="3200" b="1" spc="683">
                <a:solidFill>
                  <a:srgbClr val="2B2C30"/>
                </a:solidFill>
                <a:latin typeface="Aptos"/>
              </a:rPr>
              <a:t>Artificial Intelligence in Healthcare Club</a:t>
            </a:r>
          </a:p>
        </p:txBody>
      </p:sp>
      <p:sp>
        <p:nvSpPr>
          <p:cNvPr id="3" name="AutoShape 3"/>
          <p:cNvSpPr/>
          <p:nvPr/>
        </p:nvSpPr>
        <p:spPr>
          <a:xfrm flipV="1">
            <a:off x="0" y="1173841"/>
            <a:ext cx="6095998" cy="0"/>
          </a:xfrm>
          <a:prstGeom prst="line">
            <a:avLst/>
          </a:prstGeom>
          <a:ln w="9525" cap="flat">
            <a:solidFill>
              <a:srgbClr val="2B2C3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EF0C2219-5E65-4238-A9B1-A54ECE16A9FB}"/>
              </a:ext>
            </a:extLst>
          </p:cNvPr>
          <p:cNvSpPr txBox="1"/>
          <p:nvPr/>
        </p:nvSpPr>
        <p:spPr>
          <a:xfrm>
            <a:off x="1885215" y="5138809"/>
            <a:ext cx="2543492" cy="7158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Aft>
                <a:spcPts val="267"/>
              </a:spcAft>
            </a:pPr>
            <a:r>
              <a:rPr lang="en-US" sz="1850" b="1">
                <a:solidFill>
                  <a:srgbClr val="2B2C30"/>
                </a:solidFill>
                <a:latin typeface="Aptos"/>
              </a:rPr>
              <a:t>Saif Pasha</a:t>
            </a:r>
            <a:endParaRPr lang="en-US">
              <a:solidFill>
                <a:srgbClr val="000000"/>
              </a:solidFill>
              <a:latin typeface="Aptos"/>
            </a:endParaRPr>
          </a:p>
          <a:p>
            <a:pPr algn="ctr">
              <a:lnSpc>
                <a:spcPct val="150000"/>
              </a:lnSpc>
              <a:spcAft>
                <a:spcPts val="267"/>
              </a:spcAft>
            </a:pPr>
            <a:r>
              <a:rPr lang="en-US" sz="1200">
                <a:solidFill>
                  <a:srgbClr val="2B2C30"/>
                </a:solidFill>
              </a:rPr>
              <a:t>Founder &amp; President</a:t>
            </a:r>
            <a:endParaRPr lang="en-US"/>
          </a:p>
        </p:txBody>
      </p:sp>
      <p:pic>
        <p:nvPicPr>
          <p:cNvPr id="7" name="Picture 6" descr="thumbnail_image002.png">
            <a:extLst>
              <a:ext uri="{FF2B5EF4-FFF2-40B4-BE49-F238E27FC236}">
                <a16:creationId xmlns:a16="http://schemas.microsoft.com/office/drawing/2014/main" id="{3BDAF188-3927-1FD1-69EF-38D59C593C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59932" r="358" b="-443"/>
          <a:stretch/>
        </p:blipFill>
        <p:spPr>
          <a:xfrm>
            <a:off x="95957" y="5774829"/>
            <a:ext cx="1150283" cy="1009066"/>
          </a:xfrm>
          <a:prstGeom prst="rect">
            <a:avLst/>
          </a:prstGeom>
        </p:spPr>
      </p:pic>
      <p:sp>
        <p:nvSpPr>
          <p:cNvPr id="9" name="Freeform 10">
            <a:extLst>
              <a:ext uri="{FF2B5EF4-FFF2-40B4-BE49-F238E27FC236}">
                <a16:creationId xmlns:a16="http://schemas.microsoft.com/office/drawing/2014/main" id="{EE457827-8369-AB5F-F532-0A89F7EF39A3}"/>
              </a:ext>
            </a:extLst>
          </p:cNvPr>
          <p:cNvSpPr/>
          <p:nvPr/>
        </p:nvSpPr>
        <p:spPr>
          <a:xfrm>
            <a:off x="9198335" y="6280144"/>
            <a:ext cx="2697769" cy="504053"/>
          </a:xfrm>
          <a:custGeom>
            <a:avLst/>
            <a:gdLst/>
            <a:ahLst/>
            <a:cxnLst/>
            <a:rect l="l" t="t" r="r" b="b"/>
            <a:pathLst>
              <a:path w="4610104" h="852670">
                <a:moveTo>
                  <a:pt x="0" y="0"/>
                </a:moveTo>
                <a:lnTo>
                  <a:pt x="4610104" y="0"/>
                </a:lnTo>
                <a:lnTo>
                  <a:pt x="4610104" y="852670"/>
                </a:lnTo>
                <a:lnTo>
                  <a:pt x="0" y="8526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16C8742D-D709-DF9D-5F53-38BEDC36C279}"/>
              </a:ext>
            </a:extLst>
          </p:cNvPr>
          <p:cNvSpPr txBox="1"/>
          <p:nvPr/>
        </p:nvSpPr>
        <p:spPr>
          <a:xfrm>
            <a:off x="4538507" y="5164496"/>
            <a:ext cx="2568460" cy="6773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50" b="1">
                <a:solidFill>
                  <a:srgbClr val="2B2C30"/>
                </a:solidFill>
                <a:latin typeface="Aptos"/>
              </a:rPr>
              <a:t>Calvin Harris</a:t>
            </a:r>
            <a:endParaRPr lang="en-US">
              <a:solidFill>
                <a:srgbClr val="000000"/>
              </a:solidFill>
              <a:latin typeface="Aptos"/>
            </a:endParaRPr>
          </a:p>
          <a:p>
            <a:pPr algn="ctr">
              <a:lnSpc>
                <a:spcPct val="150000"/>
              </a:lnSpc>
            </a:pPr>
            <a:r>
              <a:rPr lang="en-US" sz="1200">
                <a:solidFill>
                  <a:srgbClr val="2B2C30"/>
                </a:solidFill>
                <a:latin typeface="Aptos"/>
              </a:rPr>
              <a:t>Co-President</a:t>
            </a:r>
            <a:endParaRPr lang="en-US">
              <a:solidFill>
                <a:srgbClr val="000000"/>
              </a:solidFill>
              <a:latin typeface="Aptos"/>
              <a:ea typeface="+mn-lt"/>
              <a:cs typeface="+mn-lt"/>
            </a:endParaRPr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4E1C0764-5059-9FFB-29B6-3094AAD8AE59}"/>
              </a:ext>
            </a:extLst>
          </p:cNvPr>
          <p:cNvSpPr txBox="1"/>
          <p:nvPr/>
        </p:nvSpPr>
        <p:spPr>
          <a:xfrm>
            <a:off x="7227830" y="5137965"/>
            <a:ext cx="2538653" cy="7122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Aft>
                <a:spcPts val="267"/>
              </a:spcAft>
            </a:pPr>
            <a:r>
              <a:rPr lang="en-US" sz="1850" b="1">
                <a:solidFill>
                  <a:srgbClr val="2B2C30"/>
                </a:solidFill>
                <a:latin typeface="Aptos"/>
              </a:rPr>
              <a:t>Cole Pieroni</a:t>
            </a:r>
            <a:endParaRPr lang="en-US">
              <a:solidFill>
                <a:srgbClr val="000000"/>
              </a:solidFill>
              <a:latin typeface="Aptos"/>
            </a:endParaRPr>
          </a:p>
          <a:p>
            <a:pPr algn="ctr">
              <a:lnSpc>
                <a:spcPct val="150000"/>
              </a:lnSpc>
            </a:pPr>
            <a:r>
              <a:rPr lang="en-US" sz="1200">
                <a:solidFill>
                  <a:srgbClr val="2B2C30"/>
                </a:solidFill>
              </a:rPr>
              <a:t>Vice President</a:t>
            </a:r>
            <a:endParaRPr lang="en-US"/>
          </a:p>
        </p:txBody>
      </p:sp>
      <p:pic>
        <p:nvPicPr>
          <p:cNvPr id="8" name="Picture 7" descr="A person in a suit and tie&#10;&#10;AI-generated content may be incorrect.">
            <a:extLst>
              <a:ext uri="{FF2B5EF4-FFF2-40B4-BE49-F238E27FC236}">
                <a16:creationId xmlns:a16="http://schemas.microsoft.com/office/drawing/2014/main" id="{710D54F9-3E07-5B7F-ACB7-0C96BCB9E4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0137" y="1334520"/>
            <a:ext cx="2565388" cy="3691123"/>
          </a:xfrm>
          <a:prstGeom prst="rect">
            <a:avLst/>
          </a:prstGeom>
        </p:spPr>
      </p:pic>
      <p:pic>
        <p:nvPicPr>
          <p:cNvPr id="10" name="Picture 9" descr="A person in a suit smiling&#10;&#10;AI-generated content may be incorrect.">
            <a:extLst>
              <a:ext uri="{FF2B5EF4-FFF2-40B4-BE49-F238E27FC236}">
                <a16:creationId xmlns:a16="http://schemas.microsoft.com/office/drawing/2014/main" id="{297AA6C9-A842-FED5-76ED-631E2DF09A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80419" y="1333703"/>
            <a:ext cx="2543728" cy="3695246"/>
          </a:xfrm>
          <a:prstGeom prst="rect">
            <a:avLst/>
          </a:prstGeom>
        </p:spPr>
      </p:pic>
      <p:pic>
        <p:nvPicPr>
          <p:cNvPr id="11" name="Picture 10" descr="A person in a suit and tie&#10;&#10;AI-generated content may be incorrect.">
            <a:extLst>
              <a:ext uri="{FF2B5EF4-FFF2-40B4-BE49-F238E27FC236}">
                <a16:creationId xmlns:a16="http://schemas.microsoft.com/office/drawing/2014/main" id="{11F53A02-18D0-DF1C-6B74-38D6916502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86613" y="1329121"/>
            <a:ext cx="2579790" cy="3700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0462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E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5146B-4FCA-0C8C-7077-2B444C3B0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739" y="-138580"/>
            <a:ext cx="9950103" cy="1507376"/>
          </a:xfrm>
        </p:spPr>
        <p:txBody>
          <a:bodyPr>
            <a:normAutofit/>
          </a:bodyPr>
          <a:lstStyle/>
          <a:p>
            <a:r>
              <a:rPr lang="en-US" sz="3000" b="1">
                <a:latin typeface="Aptos"/>
              </a:rPr>
              <a:t>Introduction &amp; Learning Outcomes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43D9C8-B988-3431-0EAF-8962CECAC9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2343" y="1364911"/>
            <a:ext cx="10668970" cy="351351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2400">
                <a:latin typeface="Aptos"/>
              </a:rPr>
              <a:t>Interactive, case-based demonstration of the utility of AI in medical education</a:t>
            </a:r>
          </a:p>
          <a:p>
            <a:pPr marL="0" indent="0">
              <a:buNone/>
            </a:pPr>
            <a:r>
              <a:rPr lang="en-US" sz="2400">
                <a:latin typeface="Aptos"/>
              </a:rPr>
              <a:t>Discussion on current and future use-cases of AI for students and faculty.</a:t>
            </a:r>
          </a:p>
          <a:p>
            <a:pPr marL="0" indent="0">
              <a:buNone/>
            </a:pPr>
            <a:endParaRPr lang="en-US" sz="2400">
              <a:latin typeface="Aptos"/>
            </a:endParaRPr>
          </a:p>
          <a:p>
            <a:pPr marL="0" indent="0">
              <a:buNone/>
            </a:pPr>
            <a:r>
              <a:rPr lang="en-US" sz="2400" b="1">
                <a:latin typeface="Aptos"/>
              </a:rPr>
              <a:t>Objectives:</a:t>
            </a:r>
          </a:p>
          <a:p>
            <a:pPr marL="0" indent="0">
              <a:buNone/>
            </a:pPr>
            <a:r>
              <a:rPr lang="en-US" sz="2400">
                <a:latin typeface="Aptos"/>
              </a:rPr>
              <a:t>1. Explore ways faculty can integrate AI into workflow.</a:t>
            </a:r>
          </a:p>
          <a:p>
            <a:pPr marL="0" indent="0">
              <a:buNone/>
            </a:pPr>
            <a:r>
              <a:rPr lang="en-US" sz="2400">
                <a:latin typeface="Aptos"/>
              </a:rPr>
              <a:t>2. Identify ways that students are utilizing AI.</a:t>
            </a:r>
          </a:p>
          <a:p>
            <a:pPr marL="0" indent="0">
              <a:buNone/>
            </a:pPr>
            <a:r>
              <a:rPr lang="en-US" sz="2400">
                <a:latin typeface="Aptos"/>
              </a:rPr>
              <a:t>3. Discuss how AI can be optimally integrated into VTCSOM curriculum.</a:t>
            </a:r>
          </a:p>
        </p:txBody>
      </p:sp>
      <p:pic>
        <p:nvPicPr>
          <p:cNvPr id="5" name="Picture 4" descr="thumbnail_image002.png">
            <a:extLst>
              <a:ext uri="{FF2B5EF4-FFF2-40B4-BE49-F238E27FC236}">
                <a16:creationId xmlns:a16="http://schemas.microsoft.com/office/drawing/2014/main" id="{44CA46EF-46F1-7D03-2AFE-B8E099E233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59932" r="358" b="-443"/>
          <a:stretch/>
        </p:blipFill>
        <p:spPr>
          <a:xfrm>
            <a:off x="95957" y="5774829"/>
            <a:ext cx="1150283" cy="1009066"/>
          </a:xfrm>
          <a:prstGeom prst="rect">
            <a:avLst/>
          </a:prstGeom>
        </p:spPr>
      </p:pic>
      <p:sp>
        <p:nvSpPr>
          <p:cNvPr id="7" name="Freeform 10">
            <a:extLst>
              <a:ext uri="{FF2B5EF4-FFF2-40B4-BE49-F238E27FC236}">
                <a16:creationId xmlns:a16="http://schemas.microsoft.com/office/drawing/2014/main" id="{BC6C1051-2E65-313E-5CD6-5C688FE05338}"/>
              </a:ext>
            </a:extLst>
          </p:cNvPr>
          <p:cNvSpPr/>
          <p:nvPr/>
        </p:nvSpPr>
        <p:spPr>
          <a:xfrm>
            <a:off x="9198335" y="6280144"/>
            <a:ext cx="2697769" cy="504053"/>
          </a:xfrm>
          <a:custGeom>
            <a:avLst/>
            <a:gdLst/>
            <a:ahLst/>
            <a:cxnLst/>
            <a:rect l="l" t="t" r="r" b="b"/>
            <a:pathLst>
              <a:path w="4610104" h="852670">
                <a:moveTo>
                  <a:pt x="0" y="0"/>
                </a:moveTo>
                <a:lnTo>
                  <a:pt x="4610104" y="0"/>
                </a:lnTo>
                <a:lnTo>
                  <a:pt x="4610104" y="852670"/>
                </a:lnTo>
                <a:lnTo>
                  <a:pt x="0" y="8526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AutoShape 3">
            <a:extLst>
              <a:ext uri="{FF2B5EF4-FFF2-40B4-BE49-F238E27FC236}">
                <a16:creationId xmlns:a16="http://schemas.microsoft.com/office/drawing/2014/main" id="{9C1C3859-772D-A4D8-4F1E-D839A2270533}"/>
              </a:ext>
            </a:extLst>
          </p:cNvPr>
          <p:cNvSpPr/>
          <p:nvPr/>
        </p:nvSpPr>
        <p:spPr>
          <a:xfrm>
            <a:off x="-3534" y="959193"/>
            <a:ext cx="6817358" cy="10160"/>
          </a:xfrm>
          <a:prstGeom prst="line">
            <a:avLst/>
          </a:prstGeom>
          <a:ln w="9525" cap="flat">
            <a:solidFill>
              <a:srgbClr val="2B2C3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2507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E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341065C-CAE9-A81B-D35D-9D19F1656859}"/>
              </a:ext>
            </a:extLst>
          </p:cNvPr>
          <p:cNvSpPr/>
          <p:nvPr/>
        </p:nvSpPr>
        <p:spPr>
          <a:xfrm>
            <a:off x="518160" y="1422400"/>
            <a:ext cx="6817360" cy="3190240"/>
          </a:xfrm>
          <a:prstGeom prst="roundRect">
            <a:avLst/>
          </a:prstGeom>
          <a:solidFill>
            <a:srgbClr val="861F41"/>
          </a:solidFill>
          <a:ln>
            <a:solidFill>
              <a:srgbClr val="861F4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A1F3EDF-C061-4AFC-1753-A07DDC076274}"/>
              </a:ext>
            </a:extLst>
          </p:cNvPr>
          <p:cNvSpPr/>
          <p:nvPr/>
        </p:nvSpPr>
        <p:spPr>
          <a:xfrm>
            <a:off x="883919" y="2011679"/>
            <a:ext cx="6817360" cy="3190240"/>
          </a:xfrm>
          <a:prstGeom prst="roundRect">
            <a:avLst/>
          </a:prstGeom>
          <a:solidFill>
            <a:srgbClr val="EFEEE7"/>
          </a:solidFill>
          <a:ln>
            <a:solidFill>
              <a:srgbClr val="75787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C02BBC-1292-AAD6-CC47-37F0644DF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5442" y="-85995"/>
            <a:ext cx="9950103" cy="1507376"/>
          </a:xfrm>
        </p:spPr>
        <p:txBody>
          <a:bodyPr>
            <a:normAutofit/>
          </a:bodyPr>
          <a:lstStyle/>
          <a:p>
            <a:r>
              <a:rPr lang="en-US" sz="3600" b="1">
                <a:latin typeface="Aptos"/>
              </a:rPr>
              <a:t>Chief Complaint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DAA265-FDD6-81A7-1388-7183987C74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1522" y="2657207"/>
            <a:ext cx="6089303" cy="189807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2800">
                <a:latin typeface="Aptos"/>
                <a:ea typeface="+mn-lt"/>
                <a:cs typeface="+mn-lt"/>
              </a:rPr>
              <a:t>Mr. Dylan Herrera is a 61-year-old man who presents to the emergency department with the chief complaint of nausea and bloating.</a:t>
            </a:r>
          </a:p>
        </p:txBody>
      </p:sp>
      <p:pic>
        <p:nvPicPr>
          <p:cNvPr id="6" name="Picture 5" descr="thumbnail_image002.png">
            <a:extLst>
              <a:ext uri="{FF2B5EF4-FFF2-40B4-BE49-F238E27FC236}">
                <a16:creationId xmlns:a16="http://schemas.microsoft.com/office/drawing/2014/main" id="{4A0407D7-6E5C-96B8-1864-589BB2928F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59932" r="358" b="-443"/>
          <a:stretch/>
        </p:blipFill>
        <p:spPr>
          <a:xfrm>
            <a:off x="95957" y="5774829"/>
            <a:ext cx="1150283" cy="1009066"/>
          </a:xfrm>
          <a:prstGeom prst="rect">
            <a:avLst/>
          </a:prstGeom>
        </p:spPr>
      </p:pic>
      <p:sp>
        <p:nvSpPr>
          <p:cNvPr id="8" name="Freeform 10">
            <a:extLst>
              <a:ext uri="{FF2B5EF4-FFF2-40B4-BE49-F238E27FC236}">
                <a16:creationId xmlns:a16="http://schemas.microsoft.com/office/drawing/2014/main" id="{EC4236FC-90DD-DF38-AC5A-8CD3A12A998F}"/>
              </a:ext>
            </a:extLst>
          </p:cNvPr>
          <p:cNvSpPr/>
          <p:nvPr/>
        </p:nvSpPr>
        <p:spPr>
          <a:xfrm>
            <a:off x="9198335" y="6280144"/>
            <a:ext cx="2697769" cy="504053"/>
          </a:xfrm>
          <a:custGeom>
            <a:avLst/>
            <a:gdLst/>
            <a:ahLst/>
            <a:cxnLst/>
            <a:rect l="l" t="t" r="r" b="b"/>
            <a:pathLst>
              <a:path w="4610104" h="852670">
                <a:moveTo>
                  <a:pt x="0" y="0"/>
                </a:moveTo>
                <a:lnTo>
                  <a:pt x="4610104" y="0"/>
                </a:lnTo>
                <a:lnTo>
                  <a:pt x="4610104" y="852670"/>
                </a:lnTo>
                <a:lnTo>
                  <a:pt x="0" y="8526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0" name="AutoShape 3">
            <a:extLst>
              <a:ext uri="{FF2B5EF4-FFF2-40B4-BE49-F238E27FC236}">
                <a16:creationId xmlns:a16="http://schemas.microsoft.com/office/drawing/2014/main" id="{66DC2A51-3E26-FB6E-6948-76628FFC0190}"/>
              </a:ext>
            </a:extLst>
          </p:cNvPr>
          <p:cNvSpPr/>
          <p:nvPr/>
        </p:nvSpPr>
        <p:spPr>
          <a:xfrm>
            <a:off x="-3534" y="959193"/>
            <a:ext cx="6817358" cy="10160"/>
          </a:xfrm>
          <a:prstGeom prst="line">
            <a:avLst/>
          </a:prstGeom>
          <a:ln w="9525" cap="flat">
            <a:solidFill>
              <a:srgbClr val="2B2C3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pic>
        <p:nvPicPr>
          <p:cNvPr id="4" name="Picture 3" descr="A person with grey hair and beard&#10;&#10;AI-generated content may be incorrect.">
            <a:extLst>
              <a:ext uri="{FF2B5EF4-FFF2-40B4-BE49-F238E27FC236}">
                <a16:creationId xmlns:a16="http://schemas.microsoft.com/office/drawing/2014/main" id="{EA3552CE-9BC4-73ED-D3F8-1977A26A67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40040" y="670560"/>
            <a:ext cx="3840480" cy="38100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249187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E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20EF9D9-3F4D-7208-CB64-E506781276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E2E5F-9980-1EEB-69A2-B783AC15F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682" y="-78623"/>
            <a:ext cx="9950103" cy="1507376"/>
          </a:xfrm>
        </p:spPr>
        <p:txBody>
          <a:bodyPr>
            <a:normAutofit/>
          </a:bodyPr>
          <a:lstStyle/>
          <a:p>
            <a:r>
              <a:rPr lang="en-US" sz="3600" b="1">
                <a:latin typeface="Aptos"/>
              </a:rPr>
              <a:t>History of Present Illness</a:t>
            </a:r>
            <a:endParaRPr lang="en-US" sz="3600" b="1" i="1">
              <a:latin typeface="Aptos"/>
            </a:endParaRPr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B0F3AC4F-27C2-918F-B66B-0881C98B5A0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48152967"/>
              </p:ext>
            </p:extLst>
          </p:nvPr>
        </p:nvGraphicFramePr>
        <p:xfrm>
          <a:off x="-3" y="1240014"/>
          <a:ext cx="8294023" cy="48036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AutoShape 3">
            <a:extLst>
              <a:ext uri="{FF2B5EF4-FFF2-40B4-BE49-F238E27FC236}">
                <a16:creationId xmlns:a16="http://schemas.microsoft.com/office/drawing/2014/main" id="{48B1CE52-64AB-1972-A7F8-CC6A34410BB8}"/>
              </a:ext>
            </a:extLst>
          </p:cNvPr>
          <p:cNvSpPr/>
          <p:nvPr/>
        </p:nvSpPr>
        <p:spPr>
          <a:xfrm>
            <a:off x="-3534" y="959193"/>
            <a:ext cx="6817358" cy="10160"/>
          </a:xfrm>
          <a:prstGeom prst="line">
            <a:avLst/>
          </a:prstGeom>
          <a:ln w="9525" cap="flat">
            <a:solidFill>
              <a:srgbClr val="2B2C3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pic>
        <p:nvPicPr>
          <p:cNvPr id="16" name="Picture 15" descr="A person holding his stomach&#10;&#10;AI-generated content may be incorrect.">
            <a:extLst>
              <a:ext uri="{FF2B5EF4-FFF2-40B4-BE49-F238E27FC236}">
                <a16:creationId xmlns:a16="http://schemas.microsoft.com/office/drawing/2014/main" id="{265646DA-8DED-0FFD-F4A5-28724C2057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63560" y="1717040"/>
            <a:ext cx="3749040" cy="3749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 descr="thumbnail_image002.png">
            <a:extLst>
              <a:ext uri="{FF2B5EF4-FFF2-40B4-BE49-F238E27FC236}">
                <a16:creationId xmlns:a16="http://schemas.microsoft.com/office/drawing/2014/main" id="{26BF7E85-FB62-07C6-FE7E-BE29901B0D7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59932" r="358" b="-443"/>
          <a:stretch/>
        </p:blipFill>
        <p:spPr>
          <a:xfrm>
            <a:off x="95957" y="5774829"/>
            <a:ext cx="1150283" cy="1009066"/>
          </a:xfrm>
          <a:prstGeom prst="rect">
            <a:avLst/>
          </a:prstGeom>
        </p:spPr>
      </p:pic>
      <p:sp>
        <p:nvSpPr>
          <p:cNvPr id="20" name="Freeform 10">
            <a:extLst>
              <a:ext uri="{FF2B5EF4-FFF2-40B4-BE49-F238E27FC236}">
                <a16:creationId xmlns:a16="http://schemas.microsoft.com/office/drawing/2014/main" id="{2A8DB63A-507B-5DD6-50FF-007666E9E1D5}"/>
              </a:ext>
            </a:extLst>
          </p:cNvPr>
          <p:cNvSpPr/>
          <p:nvPr/>
        </p:nvSpPr>
        <p:spPr>
          <a:xfrm>
            <a:off x="9198335" y="6280144"/>
            <a:ext cx="2697769" cy="504053"/>
          </a:xfrm>
          <a:custGeom>
            <a:avLst/>
            <a:gdLst/>
            <a:ahLst/>
            <a:cxnLst/>
            <a:rect l="l" t="t" r="r" b="b"/>
            <a:pathLst>
              <a:path w="4610104" h="852670">
                <a:moveTo>
                  <a:pt x="0" y="0"/>
                </a:moveTo>
                <a:lnTo>
                  <a:pt x="4610104" y="0"/>
                </a:lnTo>
                <a:lnTo>
                  <a:pt x="4610104" y="852670"/>
                </a:lnTo>
                <a:lnTo>
                  <a:pt x="0" y="85267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9" name="Star: 5 Points 28">
            <a:extLst>
              <a:ext uri="{FF2B5EF4-FFF2-40B4-BE49-F238E27FC236}">
                <a16:creationId xmlns:a16="http://schemas.microsoft.com/office/drawing/2014/main" id="{C1F38275-098C-D330-2FBB-D3CD665E5CD2}"/>
              </a:ext>
            </a:extLst>
          </p:cNvPr>
          <p:cNvSpPr/>
          <p:nvPr/>
        </p:nvSpPr>
        <p:spPr>
          <a:xfrm>
            <a:off x="2238202" y="3945775"/>
            <a:ext cx="426720" cy="381000"/>
          </a:xfrm>
          <a:prstGeom prst="star5">
            <a:avLst/>
          </a:prstGeom>
          <a:solidFill>
            <a:srgbClr val="861F4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tar: 5 Points 29">
            <a:extLst>
              <a:ext uri="{FF2B5EF4-FFF2-40B4-BE49-F238E27FC236}">
                <a16:creationId xmlns:a16="http://schemas.microsoft.com/office/drawing/2014/main" id="{115D9EED-E2B7-613D-C71A-A64A35546D30}"/>
              </a:ext>
            </a:extLst>
          </p:cNvPr>
          <p:cNvSpPr/>
          <p:nvPr/>
        </p:nvSpPr>
        <p:spPr>
          <a:xfrm>
            <a:off x="4887884" y="3936904"/>
            <a:ext cx="426720" cy="381000"/>
          </a:xfrm>
          <a:prstGeom prst="star5">
            <a:avLst/>
          </a:prstGeom>
          <a:solidFill>
            <a:srgbClr val="861F4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Star: 5 Points 30">
            <a:extLst>
              <a:ext uri="{FF2B5EF4-FFF2-40B4-BE49-F238E27FC236}">
                <a16:creationId xmlns:a16="http://schemas.microsoft.com/office/drawing/2014/main" id="{F2CA4547-8D73-477F-E2D4-FEA2A48B76EE}"/>
              </a:ext>
            </a:extLst>
          </p:cNvPr>
          <p:cNvSpPr/>
          <p:nvPr/>
        </p:nvSpPr>
        <p:spPr>
          <a:xfrm>
            <a:off x="4890486" y="2255417"/>
            <a:ext cx="426720" cy="381000"/>
          </a:xfrm>
          <a:prstGeom prst="star5">
            <a:avLst/>
          </a:prstGeom>
          <a:solidFill>
            <a:srgbClr val="861F4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Star: 5 Points 31">
            <a:extLst>
              <a:ext uri="{FF2B5EF4-FFF2-40B4-BE49-F238E27FC236}">
                <a16:creationId xmlns:a16="http://schemas.microsoft.com/office/drawing/2014/main" id="{D8BAA949-0804-B089-DA2F-3FC697A3098C}"/>
              </a:ext>
            </a:extLst>
          </p:cNvPr>
          <p:cNvSpPr/>
          <p:nvPr/>
        </p:nvSpPr>
        <p:spPr>
          <a:xfrm>
            <a:off x="3558676" y="5618982"/>
            <a:ext cx="426720" cy="381000"/>
          </a:xfrm>
          <a:prstGeom prst="star5">
            <a:avLst/>
          </a:prstGeom>
          <a:solidFill>
            <a:srgbClr val="861F4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Star: 5 Points 82">
            <a:extLst>
              <a:ext uri="{FF2B5EF4-FFF2-40B4-BE49-F238E27FC236}">
                <a16:creationId xmlns:a16="http://schemas.microsoft.com/office/drawing/2014/main" id="{13213057-6F1E-F016-1102-0FC2629D5EEF}"/>
              </a:ext>
            </a:extLst>
          </p:cNvPr>
          <p:cNvSpPr/>
          <p:nvPr/>
        </p:nvSpPr>
        <p:spPr>
          <a:xfrm>
            <a:off x="7520940" y="3945774"/>
            <a:ext cx="426720" cy="381000"/>
          </a:xfrm>
          <a:prstGeom prst="star5">
            <a:avLst/>
          </a:prstGeom>
          <a:solidFill>
            <a:srgbClr val="861F4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3891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E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A73C187-9C2D-EC88-3D12-8E30BE7D96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3418B0B-E60D-1DC1-E5E3-3AD296463921}"/>
              </a:ext>
            </a:extLst>
          </p:cNvPr>
          <p:cNvSpPr/>
          <p:nvPr/>
        </p:nvSpPr>
        <p:spPr>
          <a:xfrm>
            <a:off x="355600" y="4541520"/>
            <a:ext cx="11257280" cy="2194560"/>
          </a:xfrm>
          <a:prstGeom prst="roundRect">
            <a:avLst/>
          </a:prstGeom>
          <a:solidFill>
            <a:srgbClr val="861F41"/>
          </a:solidFill>
          <a:ln>
            <a:solidFill>
              <a:srgbClr val="75787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4B5E2F-FDAB-E365-7E73-276BDF49D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522" y="346429"/>
            <a:ext cx="9950103" cy="712245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861F41"/>
                </a:solidFill>
                <a:latin typeface="Aptos"/>
              </a:rPr>
              <a:t>Differential Diagnosis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79021A-3E63-CA58-2714-C6DCEF38BF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8040" y="4965065"/>
            <a:ext cx="10515600" cy="156749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buAutoNum type="arabicPeriod"/>
            </a:pPr>
            <a:r>
              <a:rPr lang="en-US" sz="2400">
                <a:solidFill>
                  <a:schemeClr val="bg1"/>
                </a:solidFill>
                <a:latin typeface="Aptos"/>
              </a:rPr>
              <a:t>As a group, generate your own list of differential diagnoses. (2 min)</a:t>
            </a:r>
          </a:p>
          <a:p>
            <a:pPr marL="342900" indent="-342900">
              <a:buAutoNum type="arabicPeriod"/>
            </a:pPr>
            <a:r>
              <a:rPr lang="en-US" sz="2400">
                <a:solidFill>
                  <a:schemeClr val="bg1"/>
                </a:solidFill>
                <a:latin typeface="Aptos"/>
              </a:rPr>
              <a:t>Use ChatGPT to generate a differential diagnoses list. (2 min)</a:t>
            </a:r>
          </a:p>
          <a:p>
            <a:pPr marL="342900" indent="-342900">
              <a:buAutoNum type="arabicPeriod"/>
            </a:pPr>
            <a:r>
              <a:rPr lang="en-US" sz="2400">
                <a:solidFill>
                  <a:schemeClr val="bg1"/>
                </a:solidFill>
                <a:latin typeface="Aptos"/>
              </a:rPr>
              <a:t>Come together to discuss.</a:t>
            </a:r>
          </a:p>
          <a:p>
            <a:pPr>
              <a:buAutoNum type="arabicPeriod"/>
            </a:pPr>
            <a:endParaRPr lang="en-US" sz="240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4EC5F50-3936-4119-F0E0-576FF659465A}"/>
              </a:ext>
            </a:extLst>
          </p:cNvPr>
          <p:cNvSpPr/>
          <p:nvPr/>
        </p:nvSpPr>
        <p:spPr>
          <a:xfrm>
            <a:off x="355600" y="1056640"/>
            <a:ext cx="5394960" cy="337312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ptos"/>
              </a:rPr>
              <a:t>Chief Complaint:</a:t>
            </a:r>
            <a:r>
              <a:rPr lang="en-US" sz="2800">
                <a:latin typeface="Aptos"/>
              </a:rPr>
              <a:t> Mr</a:t>
            </a:r>
            <a:r>
              <a:rPr lang="en-US" sz="2800" baseline="0">
                <a:latin typeface="Aptos"/>
              </a:rPr>
              <a:t>. Dylan Herrera is a 61-year-old man who presents to the emergency department with the chief complaint of nausea and bloating.</a:t>
            </a:r>
            <a:r>
              <a:rPr lang="en-US" sz="2800">
                <a:latin typeface="Aptos"/>
                <a:ea typeface="Aptos"/>
                <a:cs typeface="Aptos"/>
              </a:rPr>
              <a:t>​</a:t>
            </a:r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3538B82-CB9E-3AC1-E07A-45851D348029}"/>
              </a:ext>
            </a:extLst>
          </p:cNvPr>
          <p:cNvSpPr/>
          <p:nvPr/>
        </p:nvSpPr>
        <p:spPr>
          <a:xfrm>
            <a:off x="5963920" y="1056639"/>
            <a:ext cx="5730240" cy="337312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50" b="1">
                <a:latin typeface="Aptos"/>
              </a:rPr>
              <a:t>HPI:</a:t>
            </a:r>
            <a:r>
              <a:rPr lang="en-US" sz="1450">
                <a:latin typeface="Aptos"/>
              </a:rPr>
              <a:t> </a:t>
            </a:r>
          </a:p>
          <a:p>
            <a:pPr marL="285750" indent="-285750">
              <a:buFont typeface="Arial"/>
              <a:buChar char="•"/>
            </a:pPr>
            <a:r>
              <a:rPr lang="en-US" sz="1450">
                <a:solidFill>
                  <a:schemeClr val="bg1"/>
                </a:solidFill>
                <a:ea typeface="Calibri"/>
                <a:cs typeface="Calibri"/>
              </a:rPr>
              <a:t>Began feeling ill two weeks ago during a trip to Guatemala</a:t>
            </a:r>
            <a:endParaRPr lang="en-US" sz="1450">
              <a:solidFill>
                <a:schemeClr val="bg1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1450">
                <a:solidFill>
                  <a:schemeClr val="bg1"/>
                </a:solidFill>
                <a:ea typeface="Calibri"/>
                <a:cs typeface="Calibri"/>
              </a:rPr>
              <a:t>Initial symptoms were muscle aches, fatigue, epigastric pain</a:t>
            </a:r>
            <a:endParaRPr lang="en-US" sz="1450">
              <a:solidFill>
                <a:schemeClr val="bg1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1450">
                <a:solidFill>
                  <a:schemeClr val="bg1"/>
                </a:solidFill>
                <a:ea typeface="Calibri"/>
                <a:cs typeface="Calibri"/>
              </a:rPr>
              <a:t>Tested positive for COVID-19 and followed quarantine guidelines</a:t>
            </a:r>
            <a:endParaRPr lang="en-US" sz="1450">
              <a:solidFill>
                <a:schemeClr val="bg1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1450">
                <a:solidFill>
                  <a:schemeClr val="bg1"/>
                </a:solidFill>
                <a:ea typeface="Calibri"/>
                <a:cs typeface="Calibri"/>
              </a:rPr>
              <a:t>Persistent abdominal pain and bloating progressively worsening</a:t>
            </a:r>
            <a:endParaRPr lang="en-US" sz="1450">
              <a:solidFill>
                <a:schemeClr val="bg1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1450">
                <a:solidFill>
                  <a:schemeClr val="bg1"/>
                </a:solidFill>
                <a:ea typeface="Calibri"/>
                <a:cs typeface="Calibri"/>
              </a:rPr>
              <a:t>Describes pain as crampy with a sensation of fullness</a:t>
            </a:r>
            <a:endParaRPr lang="en-US" sz="1450">
              <a:solidFill>
                <a:schemeClr val="bg1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1450">
                <a:solidFill>
                  <a:schemeClr val="bg1"/>
                </a:solidFill>
                <a:ea typeface="Calibri"/>
                <a:cs typeface="Calibri"/>
              </a:rPr>
              <a:t>Motrin, Pepcid, Protonix, and Pepto Bismol provided no improvement</a:t>
            </a:r>
            <a:endParaRPr lang="en-US" sz="1450">
              <a:solidFill>
                <a:schemeClr val="bg1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1450">
                <a:solidFill>
                  <a:schemeClr val="bg1"/>
                </a:solidFill>
                <a:ea typeface="Calibri"/>
                <a:cs typeface="Calibri"/>
              </a:rPr>
              <a:t>Reports loss of appetite and minimal food intake over past two weeks</a:t>
            </a:r>
            <a:endParaRPr lang="en-US" sz="1450">
              <a:solidFill>
                <a:schemeClr val="bg1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1450">
                <a:solidFill>
                  <a:schemeClr val="bg1"/>
                </a:solidFill>
                <a:ea typeface="Calibri"/>
                <a:cs typeface="Calibri"/>
              </a:rPr>
              <a:t>Presented to the emergency department today due to onset of vomiting this morning</a:t>
            </a:r>
            <a:endParaRPr lang="en-US" sz="145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5447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E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94079C5-067B-BE50-FB88-D2DE86F23E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F7000-A9B9-98E0-5081-79B03A4CA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087" y="252004"/>
            <a:ext cx="9950103" cy="713436"/>
          </a:xfrm>
        </p:spPr>
        <p:txBody>
          <a:bodyPr/>
          <a:lstStyle/>
          <a:p>
            <a:r>
              <a:rPr lang="en-US" sz="3600" b="1">
                <a:latin typeface="Aptos"/>
              </a:rPr>
              <a:t>PMH, Medications, &amp; </a:t>
            </a:r>
            <a:r>
              <a:rPr lang="en-US" sz="3600" b="1" err="1">
                <a:latin typeface="Aptos"/>
              </a:rPr>
              <a:t>FHx</a:t>
            </a:r>
            <a:endParaRPr lang="en-US" sz="3600" b="1">
              <a:latin typeface="Aptos"/>
            </a:endParaRPr>
          </a:p>
        </p:txBody>
      </p:sp>
      <p:sp>
        <p:nvSpPr>
          <p:cNvPr id="5" name="AutoShape 3">
            <a:extLst>
              <a:ext uri="{FF2B5EF4-FFF2-40B4-BE49-F238E27FC236}">
                <a16:creationId xmlns:a16="http://schemas.microsoft.com/office/drawing/2014/main" id="{05FBCDC4-D7DF-2EF0-D81F-778BB6DE4691}"/>
              </a:ext>
            </a:extLst>
          </p:cNvPr>
          <p:cNvSpPr/>
          <p:nvPr/>
        </p:nvSpPr>
        <p:spPr>
          <a:xfrm>
            <a:off x="-3534" y="959193"/>
            <a:ext cx="6817358" cy="10160"/>
          </a:xfrm>
          <a:prstGeom prst="line">
            <a:avLst/>
          </a:prstGeom>
          <a:ln w="9525" cap="flat">
            <a:solidFill>
              <a:srgbClr val="2B2C3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32A15C0-5587-0050-554F-E59E92779347}"/>
              </a:ext>
            </a:extLst>
          </p:cNvPr>
          <p:cNvSpPr/>
          <p:nvPr/>
        </p:nvSpPr>
        <p:spPr>
          <a:xfrm>
            <a:off x="1310639" y="1422400"/>
            <a:ext cx="4094480" cy="108712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rtl="0"/>
            <a:r>
              <a:rPr lang="en-US" sz="2000" b="1" baseline="0">
                <a:latin typeface="Aptos"/>
                <a:ea typeface="Segoe UI"/>
                <a:cs typeface="Segoe UI"/>
              </a:rPr>
              <a:t>Chronic Conditions:</a:t>
            </a:r>
            <a:r>
              <a:rPr lang="en-US" sz="2000">
                <a:latin typeface="Aptos"/>
                <a:ea typeface="Segoe UI"/>
                <a:cs typeface="Segoe UI"/>
              </a:rPr>
              <a:t>​</a:t>
            </a:r>
          </a:p>
          <a:p>
            <a:pPr marL="331470" lvl="1" indent="-285750" rtl="0">
              <a:buFont typeface="Calibri,Sans-Serif"/>
              <a:buChar char="-"/>
            </a:pPr>
            <a:r>
              <a:rPr lang="en-US" sz="2000" baseline="0">
                <a:latin typeface="Aptos"/>
                <a:ea typeface="Arial"/>
                <a:cs typeface="Arial"/>
              </a:rPr>
              <a:t>Interstitial cystitis</a:t>
            </a:r>
            <a:r>
              <a:rPr lang="en-US" sz="2000">
                <a:latin typeface="Aptos"/>
                <a:ea typeface="Arial"/>
                <a:cs typeface="Arial"/>
              </a:rPr>
              <a:t>​</a:t>
            </a:r>
          </a:p>
          <a:p>
            <a:pPr marL="331470" lvl="1" indent="-285750" rtl="0">
              <a:buFont typeface="Calibri,Sans-Serif"/>
              <a:buChar char="-"/>
            </a:pPr>
            <a:r>
              <a:rPr lang="en-US" sz="2000" baseline="0">
                <a:latin typeface="Aptos"/>
                <a:ea typeface="Arial"/>
                <a:cs typeface="Arial"/>
              </a:rPr>
              <a:t>Gout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642DF9D-067F-70C6-0F2E-13F63F3C9EBA}"/>
              </a:ext>
            </a:extLst>
          </p:cNvPr>
          <p:cNvSpPr/>
          <p:nvPr/>
        </p:nvSpPr>
        <p:spPr>
          <a:xfrm>
            <a:off x="1290318" y="2895600"/>
            <a:ext cx="4094480" cy="102616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rtl="0"/>
            <a:r>
              <a:rPr lang="en-US" sz="2000" b="1" baseline="0">
                <a:latin typeface="Aptos"/>
                <a:ea typeface="Arial"/>
                <a:cs typeface="Arial"/>
              </a:rPr>
              <a:t>Immunizations and Screening:</a:t>
            </a:r>
            <a:r>
              <a:rPr lang="en-US" sz="2000">
                <a:latin typeface="Aptos"/>
                <a:ea typeface="Arial"/>
                <a:cs typeface="Arial"/>
              </a:rPr>
              <a:t>​</a:t>
            </a:r>
          </a:p>
          <a:p>
            <a:pPr marL="285750" lvl="0" indent="-285750" rtl="0">
              <a:buFont typeface="Calibri,Sans-Serif"/>
              <a:buChar char="-"/>
            </a:pPr>
            <a:r>
              <a:rPr lang="en-US" sz="2000" baseline="0">
                <a:latin typeface="Aptos"/>
                <a:ea typeface="Arial"/>
                <a:cs typeface="Arial"/>
              </a:rPr>
              <a:t>Up to date</a:t>
            </a:r>
            <a:r>
              <a:rPr lang="en-US" sz="2000">
                <a:latin typeface="Aptos"/>
                <a:ea typeface="Arial"/>
                <a:cs typeface="Arial"/>
              </a:rPr>
              <a:t>​</a:t>
            </a:r>
          </a:p>
          <a:p>
            <a:endParaRPr lang="en-US" sz="2000">
              <a:cs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A555107-C767-D9CB-16F4-4FDDB8DC7F15}"/>
              </a:ext>
            </a:extLst>
          </p:cNvPr>
          <p:cNvSpPr/>
          <p:nvPr/>
        </p:nvSpPr>
        <p:spPr>
          <a:xfrm>
            <a:off x="1290318" y="4257040"/>
            <a:ext cx="4094480" cy="140208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rtl="0"/>
            <a:r>
              <a:rPr lang="en-US" sz="2000" b="1" baseline="0">
                <a:latin typeface="Aptos"/>
                <a:ea typeface="Arial"/>
                <a:cs typeface="Arial"/>
              </a:rPr>
              <a:t>Family History:</a:t>
            </a:r>
            <a:r>
              <a:rPr lang="en-US" sz="2000">
                <a:latin typeface="Aptos"/>
                <a:ea typeface="Arial"/>
                <a:cs typeface="Arial"/>
              </a:rPr>
              <a:t>​</a:t>
            </a:r>
          </a:p>
          <a:p>
            <a:pPr marL="228600" lvl="0" indent="-228600" rtl="0">
              <a:buFont typeface="Calibri,Sans-Serif"/>
              <a:buChar char="-"/>
            </a:pPr>
            <a:r>
              <a:rPr lang="en-US" sz="2000" baseline="0">
                <a:latin typeface="Aptos"/>
                <a:ea typeface="Arial"/>
                <a:cs typeface="Arial"/>
              </a:rPr>
              <a:t>Mother: Dementia, Lung Cancer</a:t>
            </a:r>
            <a:r>
              <a:rPr lang="en-US" sz="2000">
                <a:latin typeface="Aptos"/>
                <a:ea typeface="Arial"/>
                <a:cs typeface="Arial"/>
              </a:rPr>
              <a:t>​</a:t>
            </a:r>
          </a:p>
          <a:p>
            <a:pPr marL="228600" lvl="0" indent="-228600" rtl="0">
              <a:buFont typeface="Calibri,Sans-Serif"/>
              <a:buChar char="-"/>
            </a:pPr>
            <a:r>
              <a:rPr lang="en-US" sz="2000" baseline="0">
                <a:latin typeface="Aptos"/>
                <a:ea typeface="Arial"/>
                <a:cs typeface="Arial"/>
              </a:rPr>
              <a:t>Father: Dementia</a:t>
            </a:r>
            <a:r>
              <a:rPr lang="en-US" sz="2000">
                <a:latin typeface="Aptos"/>
                <a:ea typeface="Arial"/>
                <a:cs typeface="Arial"/>
              </a:rPr>
              <a:t>​</a:t>
            </a:r>
          </a:p>
          <a:p>
            <a:pPr marL="228600" lvl="0" indent="-228600" rtl="0">
              <a:buFont typeface="Calibri,Sans-Serif"/>
              <a:buChar char="-"/>
            </a:pPr>
            <a:r>
              <a:rPr lang="en-US" sz="2000" baseline="0">
                <a:latin typeface="Aptos"/>
                <a:ea typeface="Arial"/>
                <a:cs typeface="Arial"/>
              </a:rPr>
              <a:t>Sister: Type II Diabetes</a:t>
            </a:r>
            <a:r>
              <a:rPr lang="en-US" sz="2000">
                <a:latin typeface="Aptos"/>
                <a:ea typeface="Arial"/>
                <a:cs typeface="Arial"/>
              </a:rPr>
              <a:t>​</a:t>
            </a:r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973FB8C-D7AE-688F-D345-D10B66FE39B3}"/>
              </a:ext>
            </a:extLst>
          </p:cNvPr>
          <p:cNvSpPr/>
          <p:nvPr/>
        </p:nvSpPr>
        <p:spPr>
          <a:xfrm>
            <a:off x="6543037" y="1148079"/>
            <a:ext cx="4094480" cy="256032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2000" b="1">
                <a:solidFill>
                  <a:schemeClr val="bg1"/>
                </a:solidFill>
                <a:cs typeface="Arial"/>
              </a:rPr>
              <a:t>Medications: </a:t>
            </a:r>
            <a:endParaRPr lang="en-US" sz="2000">
              <a:solidFill>
                <a:schemeClr val="bg1"/>
              </a:solidFill>
              <a:cs typeface="Arial"/>
            </a:endParaRPr>
          </a:p>
          <a:p>
            <a:pPr marL="285750" indent="-285750">
              <a:buFont typeface="Calibri,Sans-Serif"/>
              <a:buChar char="-"/>
            </a:pPr>
            <a:r>
              <a:rPr lang="en-US" sz="2000">
                <a:solidFill>
                  <a:schemeClr val="bg1"/>
                </a:solidFill>
                <a:cs typeface="Arial"/>
              </a:rPr>
              <a:t>Cyclosporine (75mg, PO/QD) </a:t>
            </a:r>
          </a:p>
          <a:p>
            <a:pPr marL="285750" indent="-285750">
              <a:buFont typeface="Calibri,Sans-Serif"/>
              <a:buChar char="-"/>
            </a:pPr>
            <a:r>
              <a:rPr lang="en-US" sz="2000">
                <a:solidFill>
                  <a:schemeClr val="bg1"/>
                </a:solidFill>
                <a:cs typeface="Arial"/>
              </a:rPr>
              <a:t>Ibuprofen (400mg, PRN) </a:t>
            </a:r>
          </a:p>
          <a:p>
            <a:pPr marL="285750" indent="-285750">
              <a:buFont typeface="Calibri,Sans-Serif"/>
              <a:buChar char="-"/>
            </a:pPr>
            <a:r>
              <a:rPr lang="en-US" sz="2000">
                <a:solidFill>
                  <a:schemeClr val="bg1"/>
                </a:solidFill>
                <a:cs typeface="Arial"/>
              </a:rPr>
              <a:t>Allopurinol (300mg, PO/QD) </a:t>
            </a:r>
          </a:p>
          <a:p>
            <a:pPr marL="285750" indent="-285750">
              <a:buFont typeface="Calibri,Sans-Serif"/>
              <a:buChar char="-"/>
            </a:pPr>
            <a:r>
              <a:rPr lang="en-US" sz="2000">
                <a:solidFill>
                  <a:schemeClr val="bg1"/>
                </a:solidFill>
                <a:cs typeface="Arial"/>
              </a:rPr>
              <a:t>Famotidine (10 mg, PO/BID) </a:t>
            </a:r>
          </a:p>
          <a:p>
            <a:pPr marL="285750" indent="-285750">
              <a:buFont typeface="Calibri,Sans-Serif"/>
              <a:buChar char="-"/>
            </a:pPr>
            <a:r>
              <a:rPr lang="en-US" sz="2000">
                <a:solidFill>
                  <a:schemeClr val="bg1"/>
                </a:solidFill>
                <a:cs typeface="Arial"/>
              </a:rPr>
              <a:t>Pantoprazole (20 mg, PO/QD) </a:t>
            </a:r>
          </a:p>
          <a:p>
            <a:pPr marL="285750" indent="-285750">
              <a:buFont typeface="Calibri,Sans-Serif"/>
              <a:buChar char="-"/>
            </a:pPr>
            <a:r>
              <a:rPr lang="en-US" sz="2000">
                <a:solidFill>
                  <a:schemeClr val="bg1"/>
                </a:solidFill>
                <a:cs typeface="Arial"/>
              </a:rPr>
              <a:t>Bismuth subsalicylate (262 mg, PRN)</a:t>
            </a:r>
          </a:p>
        </p:txBody>
      </p:sp>
      <p:pic>
        <p:nvPicPr>
          <p:cNvPr id="16" name="Picture 15" descr="A group of pills and bottles&#10;&#10;AI-generated content may be incorrect.">
            <a:extLst>
              <a:ext uri="{FF2B5EF4-FFF2-40B4-BE49-F238E27FC236}">
                <a16:creationId xmlns:a16="http://schemas.microsoft.com/office/drawing/2014/main" id="{36E399DC-B275-C0AD-3A9C-D1D0EB15A9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3240" y="3759200"/>
            <a:ext cx="3434080" cy="2519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thumbnail_image002.png">
            <a:extLst>
              <a:ext uri="{FF2B5EF4-FFF2-40B4-BE49-F238E27FC236}">
                <a16:creationId xmlns:a16="http://schemas.microsoft.com/office/drawing/2014/main" id="{5B4A696D-C3B1-5493-C1E7-A11C3F234C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59932" r="358" b="-443"/>
          <a:stretch/>
        </p:blipFill>
        <p:spPr>
          <a:xfrm>
            <a:off x="95957" y="5774829"/>
            <a:ext cx="1150283" cy="1009066"/>
          </a:xfrm>
          <a:prstGeom prst="rect">
            <a:avLst/>
          </a:prstGeom>
        </p:spPr>
      </p:pic>
      <p:sp>
        <p:nvSpPr>
          <p:cNvPr id="8" name="Freeform 10">
            <a:extLst>
              <a:ext uri="{FF2B5EF4-FFF2-40B4-BE49-F238E27FC236}">
                <a16:creationId xmlns:a16="http://schemas.microsoft.com/office/drawing/2014/main" id="{40E741AC-613E-87FD-190F-D41723B30126}"/>
              </a:ext>
            </a:extLst>
          </p:cNvPr>
          <p:cNvSpPr/>
          <p:nvPr/>
        </p:nvSpPr>
        <p:spPr>
          <a:xfrm>
            <a:off x="9198335" y="6280144"/>
            <a:ext cx="2697769" cy="504053"/>
          </a:xfrm>
          <a:custGeom>
            <a:avLst/>
            <a:gdLst/>
            <a:ahLst/>
            <a:cxnLst/>
            <a:rect l="l" t="t" r="r" b="b"/>
            <a:pathLst>
              <a:path w="4610104" h="852670">
                <a:moveTo>
                  <a:pt x="0" y="0"/>
                </a:moveTo>
                <a:lnTo>
                  <a:pt x="4610104" y="0"/>
                </a:lnTo>
                <a:lnTo>
                  <a:pt x="4610104" y="852670"/>
                </a:lnTo>
                <a:lnTo>
                  <a:pt x="0" y="85267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3931108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3AC17151C641842B2DF68BE6EE5830E" ma:contentTypeVersion="4" ma:contentTypeDescription="Create a new document." ma:contentTypeScope="" ma:versionID="433cf450d7bd9b05d639154290c632e8">
  <xsd:schema xmlns:xsd="http://www.w3.org/2001/XMLSchema" xmlns:xs="http://www.w3.org/2001/XMLSchema" xmlns:p="http://schemas.microsoft.com/office/2006/metadata/properties" xmlns:ns2="946206c2-75f8-48de-89f6-933e23657421" targetNamespace="http://schemas.microsoft.com/office/2006/metadata/properties" ma:root="true" ma:fieldsID="56453e155ab5bfb36e49c327acf2961e" ns2:_="">
    <xsd:import namespace="946206c2-75f8-48de-89f6-933e2365742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6206c2-75f8-48de-89f6-933e2365742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32EE738-E73D-4BB2-8923-26DC3E84A7D8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1607CF51-ADCB-46E0-BD95-03C6C634BBB6}">
  <ds:schemaRefs>
    <ds:schemaRef ds:uri="946206c2-75f8-48de-89f6-933e2365742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DACE8269-B094-46A1-8152-389666608D4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80</TotalTime>
  <Words>1491</Words>
  <Application>Microsoft Office PowerPoint</Application>
  <PresentationFormat>Widescreen</PresentationFormat>
  <Paragraphs>299</Paragraphs>
  <Slides>23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Aptos</vt:lpstr>
      <vt:lpstr>Aptos Display</vt:lpstr>
      <vt:lpstr>Arial</vt:lpstr>
      <vt:lpstr>Arial,Sans-Serif</vt:lpstr>
      <vt:lpstr>Avenir Next LT Pro</vt:lpstr>
      <vt:lpstr>Calibri</vt:lpstr>
      <vt:lpstr>Calibri,Sans-Serif</vt:lpstr>
      <vt:lpstr>Public Sans</vt:lpstr>
      <vt:lpstr>Office Theme</vt:lpstr>
      <vt:lpstr>AI in Action: Applications of AI in VTC Medical Education</vt:lpstr>
      <vt:lpstr>PowerPoint Presentation</vt:lpstr>
      <vt:lpstr>PowerPoint Presentation</vt:lpstr>
      <vt:lpstr>PowerPoint Presentation</vt:lpstr>
      <vt:lpstr>Introduction &amp; Learning Outcomes</vt:lpstr>
      <vt:lpstr>Chief Complaint</vt:lpstr>
      <vt:lpstr>History of Present Illness</vt:lpstr>
      <vt:lpstr>Differential Diagnosis</vt:lpstr>
      <vt:lpstr>PMH, Medications, &amp; FHx</vt:lpstr>
      <vt:lpstr>Social History</vt:lpstr>
      <vt:lpstr>PowerPoint Presentation</vt:lpstr>
      <vt:lpstr>ROS &amp; Physical Exam</vt:lpstr>
      <vt:lpstr>Lab Results</vt:lpstr>
      <vt:lpstr>PowerPoint Presentation</vt:lpstr>
      <vt:lpstr>PowerPoint Presentation</vt:lpstr>
      <vt:lpstr>PowerPoint Presentation</vt:lpstr>
      <vt:lpstr>Research &amp; Ethical Considerations</vt:lpstr>
      <vt:lpstr>PowerPoint Presentation</vt:lpstr>
      <vt:lpstr>SOAP Note &amp; End-of-Visit Summary</vt:lpstr>
      <vt:lpstr>Discharge Summary</vt:lpstr>
      <vt:lpstr>PowerPoint Presentation</vt:lpstr>
      <vt:lpstr>PowerPoint Presentation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Applications of AI in VTC Medical Education</dc:title>
  <dc:creator>Guerry, Alaina</dc:creator>
  <cp:lastModifiedBy>Guerry, Alaina</cp:lastModifiedBy>
  <cp:revision>3</cp:revision>
  <dcterms:created xsi:type="dcterms:W3CDTF">2025-02-05T16:04:50Z</dcterms:created>
  <dcterms:modified xsi:type="dcterms:W3CDTF">2025-02-20T20:38:52Z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0x010100E3AC17151C641842B2DF68BE6EE5830E</vt:lpwstr>
  </property>
</Properties>
</file>